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00" y="4550028"/>
            <a:ext cx="10282415" cy="1925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E306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E306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E306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00" y="139706"/>
            <a:ext cx="102870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295" y="686384"/>
            <a:ext cx="2544445" cy="915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E306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1364" y="2904564"/>
            <a:ext cx="8170671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721507" y="6956158"/>
            <a:ext cx="213359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jp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6"/>
            <a:ext cx="10282415" cy="652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22583"/>
            <a:ext cx="10282415" cy="378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9916" y="1284389"/>
            <a:ext cx="2978150" cy="2976245"/>
          </a:xfrm>
          <a:custGeom>
            <a:avLst/>
            <a:gdLst/>
            <a:ahLst/>
            <a:cxnLst/>
            <a:rect l="l" t="t" r="r" b="b"/>
            <a:pathLst>
              <a:path w="2978150" h="2976245">
                <a:moveTo>
                  <a:pt x="1488986" y="0"/>
                </a:moveTo>
                <a:lnTo>
                  <a:pt x="1440796" y="764"/>
                </a:lnTo>
                <a:lnTo>
                  <a:pt x="1392988" y="3042"/>
                </a:lnTo>
                <a:lnTo>
                  <a:pt x="1345585" y="6811"/>
                </a:lnTo>
                <a:lnTo>
                  <a:pt x="1298612" y="12048"/>
                </a:lnTo>
                <a:lnTo>
                  <a:pt x="1252089" y="18729"/>
                </a:lnTo>
                <a:lnTo>
                  <a:pt x="1206042" y="26832"/>
                </a:lnTo>
                <a:lnTo>
                  <a:pt x="1160492" y="36332"/>
                </a:lnTo>
                <a:lnTo>
                  <a:pt x="1115464" y="47208"/>
                </a:lnTo>
                <a:lnTo>
                  <a:pt x="1070979" y="59436"/>
                </a:lnTo>
                <a:lnTo>
                  <a:pt x="1027062" y="72993"/>
                </a:lnTo>
                <a:lnTo>
                  <a:pt x="983735" y="87856"/>
                </a:lnTo>
                <a:lnTo>
                  <a:pt x="941021" y="104002"/>
                </a:lnTo>
                <a:lnTo>
                  <a:pt x="898944" y="121407"/>
                </a:lnTo>
                <a:lnTo>
                  <a:pt x="857527" y="140049"/>
                </a:lnTo>
                <a:lnTo>
                  <a:pt x="816792" y="159905"/>
                </a:lnTo>
                <a:lnTo>
                  <a:pt x="776763" y="180951"/>
                </a:lnTo>
                <a:lnTo>
                  <a:pt x="737463" y="203164"/>
                </a:lnTo>
                <a:lnTo>
                  <a:pt x="698915" y="226522"/>
                </a:lnTo>
                <a:lnTo>
                  <a:pt x="661143" y="251000"/>
                </a:lnTo>
                <a:lnTo>
                  <a:pt x="624168" y="276577"/>
                </a:lnTo>
                <a:lnTo>
                  <a:pt x="588015" y="303229"/>
                </a:lnTo>
                <a:lnTo>
                  <a:pt x="552707" y="330932"/>
                </a:lnTo>
                <a:lnTo>
                  <a:pt x="518266" y="359665"/>
                </a:lnTo>
                <a:lnTo>
                  <a:pt x="484716" y="389403"/>
                </a:lnTo>
                <a:lnTo>
                  <a:pt x="452079" y="420123"/>
                </a:lnTo>
                <a:lnTo>
                  <a:pt x="420380" y="451803"/>
                </a:lnTo>
                <a:lnTo>
                  <a:pt x="389641" y="484419"/>
                </a:lnTo>
                <a:lnTo>
                  <a:pt x="359885" y="517949"/>
                </a:lnTo>
                <a:lnTo>
                  <a:pt x="331135" y="552369"/>
                </a:lnTo>
                <a:lnTo>
                  <a:pt x="303414" y="587655"/>
                </a:lnTo>
                <a:lnTo>
                  <a:pt x="276746" y="623786"/>
                </a:lnTo>
                <a:lnTo>
                  <a:pt x="251154" y="660738"/>
                </a:lnTo>
                <a:lnTo>
                  <a:pt x="226660" y="698487"/>
                </a:lnTo>
                <a:lnTo>
                  <a:pt x="203288" y="737012"/>
                </a:lnTo>
                <a:lnTo>
                  <a:pt x="181061" y="776287"/>
                </a:lnTo>
                <a:lnTo>
                  <a:pt x="160003" y="816292"/>
                </a:lnTo>
                <a:lnTo>
                  <a:pt x="140135" y="857001"/>
                </a:lnTo>
                <a:lnTo>
                  <a:pt x="121481" y="898393"/>
                </a:lnTo>
                <a:lnTo>
                  <a:pt x="104065" y="940445"/>
                </a:lnTo>
                <a:lnTo>
                  <a:pt x="87910" y="983132"/>
                </a:lnTo>
                <a:lnTo>
                  <a:pt x="73038" y="1026432"/>
                </a:lnTo>
                <a:lnTo>
                  <a:pt x="59473" y="1070323"/>
                </a:lnTo>
                <a:lnTo>
                  <a:pt x="47237" y="1114780"/>
                </a:lnTo>
                <a:lnTo>
                  <a:pt x="36354" y="1159781"/>
                </a:lnTo>
                <a:lnTo>
                  <a:pt x="26848" y="1205302"/>
                </a:lnTo>
                <a:lnTo>
                  <a:pt x="18741" y="1251321"/>
                </a:lnTo>
                <a:lnTo>
                  <a:pt x="12055" y="1297815"/>
                </a:lnTo>
                <a:lnTo>
                  <a:pt x="6816" y="1344759"/>
                </a:lnTo>
                <a:lnTo>
                  <a:pt x="3044" y="1392133"/>
                </a:lnTo>
                <a:lnTo>
                  <a:pt x="765" y="1439911"/>
                </a:lnTo>
                <a:lnTo>
                  <a:pt x="0" y="1488071"/>
                </a:lnTo>
                <a:lnTo>
                  <a:pt x="765" y="1536232"/>
                </a:lnTo>
                <a:lnTo>
                  <a:pt x="3044" y="1584011"/>
                </a:lnTo>
                <a:lnTo>
                  <a:pt x="6816" y="1631385"/>
                </a:lnTo>
                <a:lnTo>
                  <a:pt x="12055" y="1678331"/>
                </a:lnTo>
                <a:lnTo>
                  <a:pt x="18741" y="1724825"/>
                </a:lnTo>
                <a:lnTo>
                  <a:pt x="26848" y="1770844"/>
                </a:lnTo>
                <a:lnTo>
                  <a:pt x="36354" y="1816366"/>
                </a:lnTo>
                <a:lnTo>
                  <a:pt x="47237" y="1861368"/>
                </a:lnTo>
                <a:lnTo>
                  <a:pt x="59473" y="1905825"/>
                </a:lnTo>
                <a:lnTo>
                  <a:pt x="73038" y="1949716"/>
                </a:lnTo>
                <a:lnTo>
                  <a:pt x="87910" y="1993017"/>
                </a:lnTo>
                <a:lnTo>
                  <a:pt x="104065" y="2035705"/>
                </a:lnTo>
                <a:lnTo>
                  <a:pt x="121481" y="2077757"/>
                </a:lnTo>
                <a:lnTo>
                  <a:pt x="140135" y="2119149"/>
                </a:lnTo>
                <a:lnTo>
                  <a:pt x="160003" y="2159859"/>
                </a:lnTo>
                <a:lnTo>
                  <a:pt x="181061" y="2199864"/>
                </a:lnTo>
                <a:lnTo>
                  <a:pt x="203288" y="2239140"/>
                </a:lnTo>
                <a:lnTo>
                  <a:pt x="226660" y="2277664"/>
                </a:lnTo>
                <a:lnTo>
                  <a:pt x="251154" y="2315414"/>
                </a:lnTo>
                <a:lnTo>
                  <a:pt x="276746" y="2352366"/>
                </a:lnTo>
                <a:lnTo>
                  <a:pt x="303414" y="2388497"/>
                </a:lnTo>
                <a:lnTo>
                  <a:pt x="331135" y="2423784"/>
                </a:lnTo>
                <a:lnTo>
                  <a:pt x="359885" y="2458204"/>
                </a:lnTo>
                <a:lnTo>
                  <a:pt x="389641" y="2491734"/>
                </a:lnTo>
                <a:lnTo>
                  <a:pt x="420380" y="2524351"/>
                </a:lnTo>
                <a:lnTo>
                  <a:pt x="452079" y="2556031"/>
                </a:lnTo>
                <a:lnTo>
                  <a:pt x="484716" y="2586751"/>
                </a:lnTo>
                <a:lnTo>
                  <a:pt x="518266" y="2616489"/>
                </a:lnTo>
                <a:lnTo>
                  <a:pt x="552707" y="2645222"/>
                </a:lnTo>
                <a:lnTo>
                  <a:pt x="588015" y="2672925"/>
                </a:lnTo>
                <a:lnTo>
                  <a:pt x="624168" y="2699577"/>
                </a:lnTo>
                <a:lnTo>
                  <a:pt x="661143" y="2725154"/>
                </a:lnTo>
                <a:lnTo>
                  <a:pt x="698915" y="2749633"/>
                </a:lnTo>
                <a:lnTo>
                  <a:pt x="737463" y="2772990"/>
                </a:lnTo>
                <a:lnTo>
                  <a:pt x="776763" y="2795204"/>
                </a:lnTo>
                <a:lnTo>
                  <a:pt x="816792" y="2816250"/>
                </a:lnTo>
                <a:lnTo>
                  <a:pt x="857527" y="2836105"/>
                </a:lnTo>
                <a:lnTo>
                  <a:pt x="898944" y="2854748"/>
                </a:lnTo>
                <a:lnTo>
                  <a:pt x="941021" y="2872153"/>
                </a:lnTo>
                <a:lnTo>
                  <a:pt x="983735" y="2888299"/>
                </a:lnTo>
                <a:lnTo>
                  <a:pt x="1027062" y="2903162"/>
                </a:lnTo>
                <a:lnTo>
                  <a:pt x="1070979" y="2916719"/>
                </a:lnTo>
                <a:lnTo>
                  <a:pt x="1115464" y="2928947"/>
                </a:lnTo>
                <a:lnTo>
                  <a:pt x="1160492" y="2939823"/>
                </a:lnTo>
                <a:lnTo>
                  <a:pt x="1206042" y="2949324"/>
                </a:lnTo>
                <a:lnTo>
                  <a:pt x="1252089" y="2957426"/>
                </a:lnTo>
                <a:lnTo>
                  <a:pt x="1298612" y="2964107"/>
                </a:lnTo>
                <a:lnTo>
                  <a:pt x="1345585" y="2969344"/>
                </a:lnTo>
                <a:lnTo>
                  <a:pt x="1392988" y="2973113"/>
                </a:lnTo>
                <a:lnTo>
                  <a:pt x="1440796" y="2975391"/>
                </a:lnTo>
                <a:lnTo>
                  <a:pt x="1488986" y="2976156"/>
                </a:lnTo>
                <a:lnTo>
                  <a:pt x="1537176" y="2975391"/>
                </a:lnTo>
                <a:lnTo>
                  <a:pt x="1584983" y="2973113"/>
                </a:lnTo>
                <a:lnTo>
                  <a:pt x="1632386" y="2969344"/>
                </a:lnTo>
                <a:lnTo>
                  <a:pt x="1679360" y="2964107"/>
                </a:lnTo>
                <a:lnTo>
                  <a:pt x="1725882" y="2957426"/>
                </a:lnTo>
                <a:lnTo>
                  <a:pt x="1771929" y="2949324"/>
                </a:lnTo>
                <a:lnTo>
                  <a:pt x="1817479" y="2939823"/>
                </a:lnTo>
                <a:lnTo>
                  <a:pt x="1862507" y="2928947"/>
                </a:lnTo>
                <a:lnTo>
                  <a:pt x="1906992" y="2916719"/>
                </a:lnTo>
                <a:lnTo>
                  <a:pt x="1950909" y="2903162"/>
                </a:lnTo>
                <a:lnTo>
                  <a:pt x="1994236" y="2888299"/>
                </a:lnTo>
                <a:lnTo>
                  <a:pt x="2036950" y="2872153"/>
                </a:lnTo>
                <a:lnTo>
                  <a:pt x="2079027" y="2854748"/>
                </a:lnTo>
                <a:lnTo>
                  <a:pt x="2120445" y="2836105"/>
                </a:lnTo>
                <a:lnTo>
                  <a:pt x="2161179" y="2816250"/>
                </a:lnTo>
                <a:lnTo>
                  <a:pt x="2201208" y="2795204"/>
                </a:lnTo>
                <a:lnTo>
                  <a:pt x="2240508" y="2772990"/>
                </a:lnTo>
                <a:lnTo>
                  <a:pt x="2279056" y="2749633"/>
                </a:lnTo>
                <a:lnTo>
                  <a:pt x="2316829" y="2725154"/>
                </a:lnTo>
                <a:lnTo>
                  <a:pt x="2353803" y="2699577"/>
                </a:lnTo>
                <a:lnTo>
                  <a:pt x="2389956" y="2672925"/>
                </a:lnTo>
                <a:lnTo>
                  <a:pt x="2425264" y="2645222"/>
                </a:lnTo>
                <a:lnTo>
                  <a:pt x="2459705" y="2616489"/>
                </a:lnTo>
                <a:lnTo>
                  <a:pt x="2493256" y="2586751"/>
                </a:lnTo>
                <a:lnTo>
                  <a:pt x="2525892" y="2556031"/>
                </a:lnTo>
                <a:lnTo>
                  <a:pt x="2557591" y="2524351"/>
                </a:lnTo>
                <a:lnTo>
                  <a:pt x="2588330" y="2491734"/>
                </a:lnTo>
                <a:lnTo>
                  <a:pt x="2618087" y="2458204"/>
                </a:lnTo>
                <a:lnTo>
                  <a:pt x="2646836" y="2423784"/>
                </a:lnTo>
                <a:lnTo>
                  <a:pt x="2674557" y="2388497"/>
                </a:lnTo>
                <a:lnTo>
                  <a:pt x="2701225" y="2352366"/>
                </a:lnTo>
                <a:lnTo>
                  <a:pt x="2726817" y="2315414"/>
                </a:lnTo>
                <a:lnTo>
                  <a:pt x="2751311" y="2277664"/>
                </a:lnTo>
                <a:lnTo>
                  <a:pt x="2774683" y="2239140"/>
                </a:lnTo>
                <a:lnTo>
                  <a:pt x="2796910" y="2199864"/>
                </a:lnTo>
                <a:lnTo>
                  <a:pt x="2817969" y="2159859"/>
                </a:lnTo>
                <a:lnTo>
                  <a:pt x="2837836" y="2119149"/>
                </a:lnTo>
                <a:lnTo>
                  <a:pt x="2856490" y="2077757"/>
                </a:lnTo>
                <a:lnTo>
                  <a:pt x="2873906" y="2035705"/>
                </a:lnTo>
                <a:lnTo>
                  <a:pt x="2890061" y="1993017"/>
                </a:lnTo>
                <a:lnTo>
                  <a:pt x="2904933" y="1949716"/>
                </a:lnTo>
                <a:lnTo>
                  <a:pt x="2918499" y="1905825"/>
                </a:lnTo>
                <a:lnTo>
                  <a:pt x="2930734" y="1861368"/>
                </a:lnTo>
                <a:lnTo>
                  <a:pt x="2941617" y="1816366"/>
                </a:lnTo>
                <a:lnTo>
                  <a:pt x="2951123" y="1770844"/>
                </a:lnTo>
                <a:lnTo>
                  <a:pt x="2959231" y="1724825"/>
                </a:lnTo>
                <a:lnTo>
                  <a:pt x="2965916" y="1678331"/>
                </a:lnTo>
                <a:lnTo>
                  <a:pt x="2971156" y="1631385"/>
                </a:lnTo>
                <a:lnTo>
                  <a:pt x="2974927" y="1584011"/>
                </a:lnTo>
                <a:lnTo>
                  <a:pt x="2977207" y="1536232"/>
                </a:lnTo>
                <a:lnTo>
                  <a:pt x="2977972" y="1488071"/>
                </a:lnTo>
                <a:lnTo>
                  <a:pt x="2977207" y="1439911"/>
                </a:lnTo>
                <a:lnTo>
                  <a:pt x="2974927" y="1392133"/>
                </a:lnTo>
                <a:lnTo>
                  <a:pt x="2971156" y="1344759"/>
                </a:lnTo>
                <a:lnTo>
                  <a:pt x="2965916" y="1297815"/>
                </a:lnTo>
                <a:lnTo>
                  <a:pt x="2959231" y="1251321"/>
                </a:lnTo>
                <a:lnTo>
                  <a:pt x="2951123" y="1205302"/>
                </a:lnTo>
                <a:lnTo>
                  <a:pt x="2941617" y="1159781"/>
                </a:lnTo>
                <a:lnTo>
                  <a:pt x="2930734" y="1114780"/>
                </a:lnTo>
                <a:lnTo>
                  <a:pt x="2918499" y="1070323"/>
                </a:lnTo>
                <a:lnTo>
                  <a:pt x="2904933" y="1026432"/>
                </a:lnTo>
                <a:lnTo>
                  <a:pt x="2890061" y="983132"/>
                </a:lnTo>
                <a:lnTo>
                  <a:pt x="2873906" y="940445"/>
                </a:lnTo>
                <a:lnTo>
                  <a:pt x="2856490" y="898393"/>
                </a:lnTo>
                <a:lnTo>
                  <a:pt x="2837836" y="857001"/>
                </a:lnTo>
                <a:lnTo>
                  <a:pt x="2817969" y="816292"/>
                </a:lnTo>
                <a:lnTo>
                  <a:pt x="2796910" y="776287"/>
                </a:lnTo>
                <a:lnTo>
                  <a:pt x="2774683" y="737012"/>
                </a:lnTo>
                <a:lnTo>
                  <a:pt x="2751311" y="698487"/>
                </a:lnTo>
                <a:lnTo>
                  <a:pt x="2726817" y="660738"/>
                </a:lnTo>
                <a:lnTo>
                  <a:pt x="2701225" y="623786"/>
                </a:lnTo>
                <a:lnTo>
                  <a:pt x="2674557" y="587655"/>
                </a:lnTo>
                <a:lnTo>
                  <a:pt x="2646836" y="552369"/>
                </a:lnTo>
                <a:lnTo>
                  <a:pt x="2618087" y="517949"/>
                </a:lnTo>
                <a:lnTo>
                  <a:pt x="2588330" y="484419"/>
                </a:lnTo>
                <a:lnTo>
                  <a:pt x="2557591" y="451803"/>
                </a:lnTo>
                <a:lnTo>
                  <a:pt x="2525892" y="420123"/>
                </a:lnTo>
                <a:lnTo>
                  <a:pt x="2493256" y="389403"/>
                </a:lnTo>
                <a:lnTo>
                  <a:pt x="2459705" y="359665"/>
                </a:lnTo>
                <a:lnTo>
                  <a:pt x="2425264" y="330932"/>
                </a:lnTo>
                <a:lnTo>
                  <a:pt x="2389956" y="303229"/>
                </a:lnTo>
                <a:lnTo>
                  <a:pt x="2353803" y="276577"/>
                </a:lnTo>
                <a:lnTo>
                  <a:pt x="2316829" y="251000"/>
                </a:lnTo>
                <a:lnTo>
                  <a:pt x="2279056" y="226522"/>
                </a:lnTo>
                <a:lnTo>
                  <a:pt x="2240508" y="203164"/>
                </a:lnTo>
                <a:lnTo>
                  <a:pt x="2201208" y="180951"/>
                </a:lnTo>
                <a:lnTo>
                  <a:pt x="2161179" y="159905"/>
                </a:lnTo>
                <a:lnTo>
                  <a:pt x="2120445" y="140049"/>
                </a:lnTo>
                <a:lnTo>
                  <a:pt x="2079027" y="121407"/>
                </a:lnTo>
                <a:lnTo>
                  <a:pt x="2036950" y="104002"/>
                </a:lnTo>
                <a:lnTo>
                  <a:pt x="1994236" y="87856"/>
                </a:lnTo>
                <a:lnTo>
                  <a:pt x="1950909" y="72993"/>
                </a:lnTo>
                <a:lnTo>
                  <a:pt x="1906992" y="59436"/>
                </a:lnTo>
                <a:lnTo>
                  <a:pt x="1862507" y="47208"/>
                </a:lnTo>
                <a:lnTo>
                  <a:pt x="1817479" y="36332"/>
                </a:lnTo>
                <a:lnTo>
                  <a:pt x="1771929" y="26832"/>
                </a:lnTo>
                <a:lnTo>
                  <a:pt x="1725882" y="18729"/>
                </a:lnTo>
                <a:lnTo>
                  <a:pt x="1679360" y="12048"/>
                </a:lnTo>
                <a:lnTo>
                  <a:pt x="1632386" y="6811"/>
                </a:lnTo>
                <a:lnTo>
                  <a:pt x="1584983" y="3042"/>
                </a:lnTo>
                <a:lnTo>
                  <a:pt x="1537176" y="764"/>
                </a:lnTo>
                <a:lnTo>
                  <a:pt x="1488986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436" y="2883604"/>
            <a:ext cx="1609090" cy="8470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95"/>
              </a:spcBef>
            </a:pPr>
            <a:r>
              <a:rPr dirty="0" sz="2700" spc="-15">
                <a:solidFill>
                  <a:srgbClr val="FFFFFF"/>
                </a:solidFill>
              </a:rPr>
              <a:t>E</a:t>
            </a:r>
            <a:r>
              <a:rPr dirty="0" sz="2700" spc="-5">
                <a:solidFill>
                  <a:srgbClr val="FFFFFF"/>
                </a:solidFill>
              </a:rPr>
              <a:t>mprende  </a:t>
            </a:r>
            <a:r>
              <a:rPr dirty="0" sz="2700" spc="-5">
                <a:solidFill>
                  <a:srgbClr val="FFFFFF"/>
                </a:solidFill>
              </a:rPr>
              <a:t>tu</a:t>
            </a:r>
            <a:r>
              <a:rPr dirty="0" sz="2700" spc="-25">
                <a:solidFill>
                  <a:srgbClr val="FFFFFF"/>
                </a:solidFill>
              </a:rPr>
              <a:t> </a:t>
            </a:r>
            <a:r>
              <a:rPr dirty="0" sz="2700" spc="-5">
                <a:solidFill>
                  <a:srgbClr val="FFFFFF"/>
                </a:solidFill>
              </a:rPr>
              <a:t>viaje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6174854" y="6179458"/>
            <a:ext cx="1239520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0">
                <a:solidFill>
                  <a:srgbClr val="7F7F7F"/>
                </a:solidFill>
                <a:latin typeface="Arial"/>
                <a:cs typeface="Arial"/>
              </a:rPr>
              <a:t>UN PROYECTO</a:t>
            </a:r>
            <a:r>
              <a:rPr dirty="0" sz="1050" spc="-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50" spc="5">
                <a:solidFill>
                  <a:srgbClr val="7F7F7F"/>
                </a:solidFill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8761" y="6179458"/>
            <a:ext cx="126555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0">
                <a:solidFill>
                  <a:srgbClr val="7F7F7F"/>
                </a:solidFill>
                <a:latin typeface="Arial"/>
                <a:cs typeface="Arial"/>
              </a:rPr>
              <a:t>ORGANIZADO</a:t>
            </a:r>
            <a:r>
              <a:rPr dirty="0" sz="1050" spc="-7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F7F7F"/>
                </a:solidFill>
                <a:latin typeface="Arial"/>
                <a:cs typeface="Arial"/>
              </a:rPr>
              <a:t>CON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1917" y="6499537"/>
            <a:ext cx="1710423" cy="49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02088" y="6457770"/>
            <a:ext cx="681473" cy="190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69579" y="6850334"/>
            <a:ext cx="1047927" cy="207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0786" y="1876568"/>
            <a:ext cx="1869249" cy="906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10841" y="6300254"/>
            <a:ext cx="793748" cy="5610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566452" y="6747754"/>
            <a:ext cx="630871" cy="445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55485" y="5300587"/>
            <a:ext cx="3315970" cy="6445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31115">
              <a:lnSpc>
                <a:spcPct val="100000"/>
              </a:lnSpc>
              <a:spcBef>
                <a:spcPts val="130"/>
              </a:spcBef>
            </a:pPr>
            <a:r>
              <a:rPr dirty="0" sz="2000" spc="5">
                <a:solidFill>
                  <a:srgbClr val="7F7F7F"/>
                </a:solidFill>
                <a:latin typeface="Calibri"/>
                <a:cs typeface="Calibri"/>
              </a:rPr>
              <a:t>2ª</a:t>
            </a:r>
            <a:r>
              <a:rPr dirty="0" sz="200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7F7F7F"/>
                </a:solidFill>
                <a:latin typeface="Calibri"/>
                <a:cs typeface="Calibri"/>
              </a:rPr>
              <a:t>EDICIÓN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7F7F7F"/>
                </a:solidFill>
                <a:latin typeface="Calibri"/>
                <a:cs typeface="Calibri"/>
              </a:rPr>
              <a:t>Octubre </a:t>
            </a:r>
            <a:r>
              <a:rPr dirty="0" sz="2000" spc="0">
                <a:solidFill>
                  <a:srgbClr val="7F7F7F"/>
                </a:solidFill>
                <a:latin typeface="Calibri"/>
                <a:cs typeface="Calibri"/>
              </a:rPr>
              <a:t>2017-Septiembre</a:t>
            </a:r>
            <a:r>
              <a:rPr dirty="0" sz="2000" spc="-4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7F7F7F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8"/>
            <a:ext cx="10282415" cy="5694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34793"/>
            <a:ext cx="10282415" cy="378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13514" y="6145613"/>
            <a:ext cx="4644390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800" spc="-5">
                <a:solidFill>
                  <a:srgbClr val="FFFFFF"/>
                </a:solidFill>
                <a:latin typeface="Calibri"/>
                <a:cs typeface="Calibri"/>
              </a:rPr>
              <a:t>A quién 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dirty="0" sz="4800" spc="-5">
                <a:solidFill>
                  <a:srgbClr val="FFFFFF"/>
                </a:solidFill>
                <a:latin typeface="Calibri"/>
                <a:cs typeface="Calibri"/>
              </a:rPr>
              <a:t> dirigido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741388"/>
            <a:ext cx="3221355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5"/>
              <a:t>A </a:t>
            </a:r>
            <a:r>
              <a:rPr dirty="0" spc="0"/>
              <a:t>quién va</a:t>
            </a:r>
            <a:r>
              <a:rPr dirty="0" spc="-155"/>
              <a:t> </a:t>
            </a:r>
            <a:r>
              <a:rPr dirty="0" spc="0"/>
              <a:t>dirigido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8173" y="2538400"/>
            <a:ext cx="4652010" cy="30213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09855" indent="-97155">
              <a:lnSpc>
                <a:spcPct val="100000"/>
              </a:lnSpc>
              <a:spcBef>
                <a:spcPts val="300"/>
              </a:spcBef>
              <a:buClr>
                <a:srgbClr val="E30600"/>
              </a:buClr>
              <a:buChar char="•"/>
              <a:tabLst>
                <a:tab pos="110489" algn="l"/>
              </a:tabLst>
            </a:pP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mujeres procedentes de entornos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tanto</a:t>
            </a:r>
            <a:r>
              <a:rPr dirty="0" sz="1300" spc="-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urbanos</a:t>
            </a:r>
            <a:endParaRPr sz="1300">
              <a:latin typeface="Arial"/>
              <a:cs typeface="Arial"/>
            </a:endParaRPr>
          </a:p>
          <a:p>
            <a:pPr marL="12700" marR="43815" indent="94615">
              <a:lnSpc>
                <a:spcPts val="1800"/>
              </a:lnSpc>
              <a:spcBef>
                <a:spcPts val="65"/>
              </a:spcBef>
            </a:pP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rurales.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Incluye también un programa específico para  mujeres cuyo contexto sea de especial</a:t>
            </a:r>
            <a:r>
              <a:rPr dirty="0" sz="1300" spc="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vulnerabilidad.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Entre 23 y 60 años de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edad.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0600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Empleadas y desempleadas: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buChar char="-"/>
              <a:tabLst>
                <a:tab pos="116839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que ven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emprendimiento </a:t>
            </a: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una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alternativa al</a:t>
            </a:r>
            <a:r>
              <a:rPr dirty="0" sz="1300" spc="7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empleo.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F7F7F"/>
              </a:buClr>
              <a:buFont typeface="Arial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2700" marR="186690">
              <a:lnSpc>
                <a:spcPct val="113199"/>
              </a:lnSpc>
              <a:buChar char="-"/>
              <a:tabLst>
                <a:tab pos="116839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con proyectos de emprendimiento en mente relacionados  con actividades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del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sector 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Alimentación y</a:t>
            </a:r>
            <a:r>
              <a:rPr dirty="0" sz="13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Bebidas.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Empresarias que quieran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reinventar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dirty="0" sz="1300" spc="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negocio.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2807" y="1803300"/>
            <a:ext cx="3808755" cy="4935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695" y="2151291"/>
            <a:ext cx="2736215" cy="2813050"/>
          </a:xfrm>
          <a:custGeom>
            <a:avLst/>
            <a:gdLst/>
            <a:ahLst/>
            <a:cxnLst/>
            <a:rect l="l" t="t" r="r" b="b"/>
            <a:pathLst>
              <a:path w="2736215" h="2813050">
                <a:moveTo>
                  <a:pt x="1367963" y="0"/>
                </a:moveTo>
                <a:lnTo>
                  <a:pt x="1319938" y="850"/>
                </a:lnTo>
                <a:lnTo>
                  <a:pt x="1272329" y="3382"/>
                </a:lnTo>
                <a:lnTo>
                  <a:pt x="1225163" y="7569"/>
                </a:lnTo>
                <a:lnTo>
                  <a:pt x="1178466" y="13382"/>
                </a:lnTo>
                <a:lnTo>
                  <a:pt x="1132266" y="20794"/>
                </a:lnTo>
                <a:lnTo>
                  <a:pt x="1086591" y="29776"/>
                </a:lnTo>
                <a:lnTo>
                  <a:pt x="1041467" y="40301"/>
                </a:lnTo>
                <a:lnTo>
                  <a:pt x="996921" y="52341"/>
                </a:lnTo>
                <a:lnTo>
                  <a:pt x="952981" y="65868"/>
                </a:lnTo>
                <a:lnTo>
                  <a:pt x="909674" y="80854"/>
                </a:lnTo>
                <a:lnTo>
                  <a:pt x="867026" y="97271"/>
                </a:lnTo>
                <a:lnTo>
                  <a:pt x="825066" y="115091"/>
                </a:lnTo>
                <a:lnTo>
                  <a:pt x="783819" y="134287"/>
                </a:lnTo>
                <a:lnTo>
                  <a:pt x="743314" y="154830"/>
                </a:lnTo>
                <a:lnTo>
                  <a:pt x="703577" y="176693"/>
                </a:lnTo>
                <a:lnTo>
                  <a:pt x="664635" y="199847"/>
                </a:lnTo>
                <a:lnTo>
                  <a:pt x="626516" y="224266"/>
                </a:lnTo>
                <a:lnTo>
                  <a:pt x="589247" y="249920"/>
                </a:lnTo>
                <a:lnTo>
                  <a:pt x="552854" y="276783"/>
                </a:lnTo>
                <a:lnTo>
                  <a:pt x="517366" y="304826"/>
                </a:lnTo>
                <a:lnTo>
                  <a:pt x="482808" y="334021"/>
                </a:lnTo>
                <a:lnTo>
                  <a:pt x="449209" y="364340"/>
                </a:lnTo>
                <a:lnTo>
                  <a:pt x="416595" y="395756"/>
                </a:lnTo>
                <a:lnTo>
                  <a:pt x="384994" y="428241"/>
                </a:lnTo>
                <a:lnTo>
                  <a:pt x="354432" y="461767"/>
                </a:lnTo>
                <a:lnTo>
                  <a:pt x="324937" y="496305"/>
                </a:lnTo>
                <a:lnTo>
                  <a:pt x="296536" y="531829"/>
                </a:lnTo>
                <a:lnTo>
                  <a:pt x="269256" y="568309"/>
                </a:lnTo>
                <a:lnTo>
                  <a:pt x="243124" y="605719"/>
                </a:lnTo>
                <a:lnTo>
                  <a:pt x="218167" y="644030"/>
                </a:lnTo>
                <a:lnTo>
                  <a:pt x="194413" y="683215"/>
                </a:lnTo>
                <a:lnTo>
                  <a:pt x="171888" y="723245"/>
                </a:lnTo>
                <a:lnTo>
                  <a:pt x="150619" y="764093"/>
                </a:lnTo>
                <a:lnTo>
                  <a:pt x="130635" y="805731"/>
                </a:lnTo>
                <a:lnTo>
                  <a:pt x="111961" y="848130"/>
                </a:lnTo>
                <a:lnTo>
                  <a:pt x="94625" y="891264"/>
                </a:lnTo>
                <a:lnTo>
                  <a:pt x="78655" y="935104"/>
                </a:lnTo>
                <a:lnTo>
                  <a:pt x="64077" y="979622"/>
                </a:lnTo>
                <a:lnTo>
                  <a:pt x="50918" y="1024791"/>
                </a:lnTo>
                <a:lnTo>
                  <a:pt x="39205" y="1070582"/>
                </a:lnTo>
                <a:lnTo>
                  <a:pt x="28967" y="1116968"/>
                </a:lnTo>
                <a:lnTo>
                  <a:pt x="20229" y="1163920"/>
                </a:lnTo>
                <a:lnTo>
                  <a:pt x="13018" y="1211411"/>
                </a:lnTo>
                <a:lnTo>
                  <a:pt x="7363" y="1259413"/>
                </a:lnTo>
                <a:lnTo>
                  <a:pt x="3290" y="1307899"/>
                </a:lnTo>
                <a:lnTo>
                  <a:pt x="827" y="1356839"/>
                </a:lnTo>
                <a:lnTo>
                  <a:pt x="0" y="1406207"/>
                </a:lnTo>
                <a:lnTo>
                  <a:pt x="827" y="1455575"/>
                </a:lnTo>
                <a:lnTo>
                  <a:pt x="3290" y="1504515"/>
                </a:lnTo>
                <a:lnTo>
                  <a:pt x="7363" y="1553001"/>
                </a:lnTo>
                <a:lnTo>
                  <a:pt x="13018" y="1601003"/>
                </a:lnTo>
                <a:lnTo>
                  <a:pt x="20229" y="1648494"/>
                </a:lnTo>
                <a:lnTo>
                  <a:pt x="28967" y="1695447"/>
                </a:lnTo>
                <a:lnTo>
                  <a:pt x="39205" y="1741833"/>
                </a:lnTo>
                <a:lnTo>
                  <a:pt x="50918" y="1787624"/>
                </a:lnTo>
                <a:lnTo>
                  <a:pt x="64077" y="1832793"/>
                </a:lnTo>
                <a:lnTo>
                  <a:pt x="78655" y="1877311"/>
                </a:lnTo>
                <a:lnTo>
                  <a:pt x="94625" y="1921152"/>
                </a:lnTo>
                <a:lnTo>
                  <a:pt x="111961" y="1964286"/>
                </a:lnTo>
                <a:lnTo>
                  <a:pt x="130635" y="2006686"/>
                </a:lnTo>
                <a:lnTo>
                  <a:pt x="150619" y="2048324"/>
                </a:lnTo>
                <a:lnTo>
                  <a:pt x="171888" y="2089172"/>
                </a:lnTo>
                <a:lnTo>
                  <a:pt x="194413" y="2129203"/>
                </a:lnTo>
                <a:lnTo>
                  <a:pt x="218167" y="2168388"/>
                </a:lnTo>
                <a:lnTo>
                  <a:pt x="243124" y="2206699"/>
                </a:lnTo>
                <a:lnTo>
                  <a:pt x="269256" y="2244109"/>
                </a:lnTo>
                <a:lnTo>
                  <a:pt x="296536" y="2280590"/>
                </a:lnTo>
                <a:lnTo>
                  <a:pt x="324937" y="2316114"/>
                </a:lnTo>
                <a:lnTo>
                  <a:pt x="354432" y="2350653"/>
                </a:lnTo>
                <a:lnTo>
                  <a:pt x="384994" y="2384179"/>
                </a:lnTo>
                <a:lnTo>
                  <a:pt x="416595" y="2416664"/>
                </a:lnTo>
                <a:lnTo>
                  <a:pt x="449209" y="2448081"/>
                </a:lnTo>
                <a:lnTo>
                  <a:pt x="482808" y="2478401"/>
                </a:lnTo>
                <a:lnTo>
                  <a:pt x="517366" y="2507596"/>
                </a:lnTo>
                <a:lnTo>
                  <a:pt x="552854" y="2535639"/>
                </a:lnTo>
                <a:lnTo>
                  <a:pt x="589247" y="2562502"/>
                </a:lnTo>
                <a:lnTo>
                  <a:pt x="626516" y="2588157"/>
                </a:lnTo>
                <a:lnTo>
                  <a:pt x="664635" y="2612576"/>
                </a:lnTo>
                <a:lnTo>
                  <a:pt x="703577" y="2635731"/>
                </a:lnTo>
                <a:lnTo>
                  <a:pt x="743314" y="2657594"/>
                </a:lnTo>
                <a:lnTo>
                  <a:pt x="783819" y="2678138"/>
                </a:lnTo>
                <a:lnTo>
                  <a:pt x="825066" y="2697334"/>
                </a:lnTo>
                <a:lnTo>
                  <a:pt x="867026" y="2715154"/>
                </a:lnTo>
                <a:lnTo>
                  <a:pt x="909674" y="2731572"/>
                </a:lnTo>
                <a:lnTo>
                  <a:pt x="952981" y="2746558"/>
                </a:lnTo>
                <a:lnTo>
                  <a:pt x="996921" y="2760085"/>
                </a:lnTo>
                <a:lnTo>
                  <a:pt x="1041467" y="2772125"/>
                </a:lnTo>
                <a:lnTo>
                  <a:pt x="1086591" y="2782650"/>
                </a:lnTo>
                <a:lnTo>
                  <a:pt x="1132266" y="2791632"/>
                </a:lnTo>
                <a:lnTo>
                  <a:pt x="1178466" y="2799044"/>
                </a:lnTo>
                <a:lnTo>
                  <a:pt x="1225163" y="2804857"/>
                </a:lnTo>
                <a:lnTo>
                  <a:pt x="1272329" y="2809044"/>
                </a:lnTo>
                <a:lnTo>
                  <a:pt x="1319938" y="2811577"/>
                </a:lnTo>
                <a:lnTo>
                  <a:pt x="1367963" y="2812427"/>
                </a:lnTo>
                <a:lnTo>
                  <a:pt x="1415988" y="2811577"/>
                </a:lnTo>
                <a:lnTo>
                  <a:pt x="1463597" y="2809044"/>
                </a:lnTo>
                <a:lnTo>
                  <a:pt x="1510763" y="2804857"/>
                </a:lnTo>
                <a:lnTo>
                  <a:pt x="1557459" y="2799044"/>
                </a:lnTo>
                <a:lnTo>
                  <a:pt x="1603658" y="2791632"/>
                </a:lnTo>
                <a:lnTo>
                  <a:pt x="1649333" y="2782650"/>
                </a:lnTo>
                <a:lnTo>
                  <a:pt x="1694457" y="2772125"/>
                </a:lnTo>
                <a:lnTo>
                  <a:pt x="1739002" y="2760085"/>
                </a:lnTo>
                <a:lnTo>
                  <a:pt x="1782942" y="2746558"/>
                </a:lnTo>
                <a:lnTo>
                  <a:pt x="1826249" y="2731572"/>
                </a:lnTo>
                <a:lnTo>
                  <a:pt x="1868896" y="2715154"/>
                </a:lnTo>
                <a:lnTo>
                  <a:pt x="1910856" y="2697334"/>
                </a:lnTo>
                <a:lnTo>
                  <a:pt x="1952102" y="2678138"/>
                </a:lnTo>
                <a:lnTo>
                  <a:pt x="1992608" y="2657594"/>
                </a:lnTo>
                <a:lnTo>
                  <a:pt x="2032344" y="2635731"/>
                </a:lnTo>
                <a:lnTo>
                  <a:pt x="2071286" y="2612576"/>
                </a:lnTo>
                <a:lnTo>
                  <a:pt x="2109404" y="2588157"/>
                </a:lnTo>
                <a:lnTo>
                  <a:pt x="2146673" y="2562502"/>
                </a:lnTo>
                <a:lnTo>
                  <a:pt x="2183066" y="2535639"/>
                </a:lnTo>
                <a:lnTo>
                  <a:pt x="2218554" y="2507596"/>
                </a:lnTo>
                <a:lnTo>
                  <a:pt x="2253111" y="2478401"/>
                </a:lnTo>
                <a:lnTo>
                  <a:pt x="2286710" y="2448081"/>
                </a:lnTo>
                <a:lnTo>
                  <a:pt x="2319324" y="2416664"/>
                </a:lnTo>
                <a:lnTo>
                  <a:pt x="2350925" y="2384179"/>
                </a:lnTo>
                <a:lnTo>
                  <a:pt x="2381487" y="2350653"/>
                </a:lnTo>
                <a:lnTo>
                  <a:pt x="2410981" y="2316114"/>
                </a:lnTo>
                <a:lnTo>
                  <a:pt x="2439383" y="2280590"/>
                </a:lnTo>
                <a:lnTo>
                  <a:pt x="2466663" y="2244109"/>
                </a:lnTo>
                <a:lnTo>
                  <a:pt x="2492795" y="2206699"/>
                </a:lnTo>
                <a:lnTo>
                  <a:pt x="2517751" y="2168388"/>
                </a:lnTo>
                <a:lnTo>
                  <a:pt x="2541506" y="2129203"/>
                </a:lnTo>
                <a:lnTo>
                  <a:pt x="2564031" y="2089172"/>
                </a:lnTo>
                <a:lnTo>
                  <a:pt x="2585299" y="2048324"/>
                </a:lnTo>
                <a:lnTo>
                  <a:pt x="2605283" y="2006686"/>
                </a:lnTo>
                <a:lnTo>
                  <a:pt x="2623957" y="1964286"/>
                </a:lnTo>
                <a:lnTo>
                  <a:pt x="2641293" y="1921152"/>
                </a:lnTo>
                <a:lnTo>
                  <a:pt x="2657263" y="1877311"/>
                </a:lnTo>
                <a:lnTo>
                  <a:pt x="2671842" y="1832793"/>
                </a:lnTo>
                <a:lnTo>
                  <a:pt x="2685000" y="1787624"/>
                </a:lnTo>
                <a:lnTo>
                  <a:pt x="2696713" y="1741833"/>
                </a:lnTo>
                <a:lnTo>
                  <a:pt x="2706952" y="1695447"/>
                </a:lnTo>
                <a:lnTo>
                  <a:pt x="2715690" y="1648494"/>
                </a:lnTo>
                <a:lnTo>
                  <a:pt x="2722900" y="1601003"/>
                </a:lnTo>
                <a:lnTo>
                  <a:pt x="2728555" y="1553001"/>
                </a:lnTo>
                <a:lnTo>
                  <a:pt x="2732628" y="1504515"/>
                </a:lnTo>
                <a:lnTo>
                  <a:pt x="2735091" y="1455575"/>
                </a:lnTo>
                <a:lnTo>
                  <a:pt x="2735919" y="1406207"/>
                </a:lnTo>
                <a:lnTo>
                  <a:pt x="2735091" y="1356839"/>
                </a:lnTo>
                <a:lnTo>
                  <a:pt x="2732628" y="1307899"/>
                </a:lnTo>
                <a:lnTo>
                  <a:pt x="2728555" y="1259413"/>
                </a:lnTo>
                <a:lnTo>
                  <a:pt x="2722900" y="1211411"/>
                </a:lnTo>
                <a:lnTo>
                  <a:pt x="2715690" y="1163920"/>
                </a:lnTo>
                <a:lnTo>
                  <a:pt x="2706952" y="1116968"/>
                </a:lnTo>
                <a:lnTo>
                  <a:pt x="2696713" y="1070582"/>
                </a:lnTo>
                <a:lnTo>
                  <a:pt x="2685000" y="1024791"/>
                </a:lnTo>
                <a:lnTo>
                  <a:pt x="2671842" y="979622"/>
                </a:lnTo>
                <a:lnTo>
                  <a:pt x="2657263" y="935104"/>
                </a:lnTo>
                <a:lnTo>
                  <a:pt x="2641293" y="891264"/>
                </a:lnTo>
                <a:lnTo>
                  <a:pt x="2623957" y="848130"/>
                </a:lnTo>
                <a:lnTo>
                  <a:pt x="2605283" y="805731"/>
                </a:lnTo>
                <a:lnTo>
                  <a:pt x="2585299" y="764093"/>
                </a:lnTo>
                <a:lnTo>
                  <a:pt x="2564031" y="723245"/>
                </a:lnTo>
                <a:lnTo>
                  <a:pt x="2541506" y="683215"/>
                </a:lnTo>
                <a:lnTo>
                  <a:pt x="2517751" y="644030"/>
                </a:lnTo>
                <a:lnTo>
                  <a:pt x="2492795" y="605719"/>
                </a:lnTo>
                <a:lnTo>
                  <a:pt x="2466663" y="568309"/>
                </a:lnTo>
                <a:lnTo>
                  <a:pt x="2439383" y="531829"/>
                </a:lnTo>
                <a:lnTo>
                  <a:pt x="2410981" y="496305"/>
                </a:lnTo>
                <a:lnTo>
                  <a:pt x="2381487" y="461767"/>
                </a:lnTo>
                <a:lnTo>
                  <a:pt x="2350925" y="428241"/>
                </a:lnTo>
                <a:lnTo>
                  <a:pt x="2319324" y="395756"/>
                </a:lnTo>
                <a:lnTo>
                  <a:pt x="2286710" y="364340"/>
                </a:lnTo>
                <a:lnTo>
                  <a:pt x="2253111" y="334021"/>
                </a:lnTo>
                <a:lnTo>
                  <a:pt x="2218554" y="304826"/>
                </a:lnTo>
                <a:lnTo>
                  <a:pt x="2183066" y="276783"/>
                </a:lnTo>
                <a:lnTo>
                  <a:pt x="2146673" y="249920"/>
                </a:lnTo>
                <a:lnTo>
                  <a:pt x="2109404" y="224266"/>
                </a:lnTo>
                <a:lnTo>
                  <a:pt x="2071286" y="199847"/>
                </a:lnTo>
                <a:lnTo>
                  <a:pt x="2032344" y="176693"/>
                </a:lnTo>
                <a:lnTo>
                  <a:pt x="1992608" y="154830"/>
                </a:lnTo>
                <a:lnTo>
                  <a:pt x="1952102" y="134287"/>
                </a:lnTo>
                <a:lnTo>
                  <a:pt x="1910856" y="115091"/>
                </a:lnTo>
                <a:lnTo>
                  <a:pt x="1868896" y="97271"/>
                </a:lnTo>
                <a:lnTo>
                  <a:pt x="1826249" y="80854"/>
                </a:lnTo>
                <a:lnTo>
                  <a:pt x="1782942" y="65868"/>
                </a:lnTo>
                <a:lnTo>
                  <a:pt x="1739002" y="52341"/>
                </a:lnTo>
                <a:lnTo>
                  <a:pt x="1694457" y="40301"/>
                </a:lnTo>
                <a:lnTo>
                  <a:pt x="1649333" y="29776"/>
                </a:lnTo>
                <a:lnTo>
                  <a:pt x="1603658" y="20794"/>
                </a:lnTo>
                <a:lnTo>
                  <a:pt x="1557459" y="13382"/>
                </a:lnTo>
                <a:lnTo>
                  <a:pt x="1510763" y="7569"/>
                </a:lnTo>
                <a:lnTo>
                  <a:pt x="1463597" y="3382"/>
                </a:lnTo>
                <a:lnTo>
                  <a:pt x="1415988" y="850"/>
                </a:lnTo>
                <a:lnTo>
                  <a:pt x="1367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82471" y="2176437"/>
            <a:ext cx="2713990" cy="2687955"/>
          </a:xfrm>
          <a:custGeom>
            <a:avLst/>
            <a:gdLst/>
            <a:ahLst/>
            <a:cxnLst/>
            <a:rect l="l" t="t" r="r" b="b"/>
            <a:pathLst>
              <a:path w="2713990" h="2687954">
                <a:moveTo>
                  <a:pt x="1356880" y="0"/>
                </a:moveTo>
                <a:lnTo>
                  <a:pt x="1308214" y="848"/>
                </a:lnTo>
                <a:lnTo>
                  <a:pt x="1259978" y="3374"/>
                </a:lnTo>
                <a:lnTo>
                  <a:pt x="1212203" y="7549"/>
                </a:lnTo>
                <a:lnTo>
                  <a:pt x="1164915" y="13344"/>
                </a:lnTo>
                <a:lnTo>
                  <a:pt x="1118145" y="20732"/>
                </a:lnTo>
                <a:lnTo>
                  <a:pt x="1071920" y="29684"/>
                </a:lnTo>
                <a:lnTo>
                  <a:pt x="1026270" y="40172"/>
                </a:lnTo>
                <a:lnTo>
                  <a:pt x="981224" y="52166"/>
                </a:lnTo>
                <a:lnTo>
                  <a:pt x="936809" y="65639"/>
                </a:lnTo>
                <a:lnTo>
                  <a:pt x="893054" y="80562"/>
                </a:lnTo>
                <a:lnTo>
                  <a:pt x="849990" y="96907"/>
                </a:lnTo>
                <a:lnTo>
                  <a:pt x="807643" y="114645"/>
                </a:lnTo>
                <a:lnTo>
                  <a:pt x="766042" y="133748"/>
                </a:lnTo>
                <a:lnTo>
                  <a:pt x="725218" y="154188"/>
                </a:lnTo>
                <a:lnTo>
                  <a:pt x="685197" y="175936"/>
                </a:lnTo>
                <a:lnTo>
                  <a:pt x="646009" y="198963"/>
                </a:lnTo>
                <a:lnTo>
                  <a:pt x="607683" y="223242"/>
                </a:lnTo>
                <a:lnTo>
                  <a:pt x="570246" y="248743"/>
                </a:lnTo>
                <a:lnTo>
                  <a:pt x="533729" y="275439"/>
                </a:lnTo>
                <a:lnTo>
                  <a:pt x="498160" y="303300"/>
                </a:lnTo>
                <a:lnTo>
                  <a:pt x="463566" y="332299"/>
                </a:lnTo>
                <a:lnTo>
                  <a:pt x="429978" y="362407"/>
                </a:lnTo>
                <a:lnTo>
                  <a:pt x="397424" y="393596"/>
                </a:lnTo>
                <a:lnTo>
                  <a:pt x="365932" y="425837"/>
                </a:lnTo>
                <a:lnTo>
                  <a:pt x="335531" y="459102"/>
                </a:lnTo>
                <a:lnTo>
                  <a:pt x="306250" y="493363"/>
                </a:lnTo>
                <a:lnTo>
                  <a:pt x="278117" y="528590"/>
                </a:lnTo>
                <a:lnTo>
                  <a:pt x="251162" y="564756"/>
                </a:lnTo>
                <a:lnTo>
                  <a:pt x="225413" y="601831"/>
                </a:lnTo>
                <a:lnTo>
                  <a:pt x="200898" y="639789"/>
                </a:lnTo>
                <a:lnTo>
                  <a:pt x="177647" y="678600"/>
                </a:lnTo>
                <a:lnTo>
                  <a:pt x="155688" y="718235"/>
                </a:lnTo>
                <a:lnTo>
                  <a:pt x="135049" y="758668"/>
                </a:lnTo>
                <a:lnTo>
                  <a:pt x="115761" y="799868"/>
                </a:lnTo>
                <a:lnTo>
                  <a:pt x="97850" y="841807"/>
                </a:lnTo>
                <a:lnTo>
                  <a:pt x="81346" y="884458"/>
                </a:lnTo>
                <a:lnTo>
                  <a:pt x="66278" y="927791"/>
                </a:lnTo>
                <a:lnTo>
                  <a:pt x="52673" y="971779"/>
                </a:lnTo>
                <a:lnTo>
                  <a:pt x="40562" y="1016393"/>
                </a:lnTo>
                <a:lnTo>
                  <a:pt x="29973" y="1061604"/>
                </a:lnTo>
                <a:lnTo>
                  <a:pt x="20934" y="1107384"/>
                </a:lnTo>
                <a:lnTo>
                  <a:pt x="13474" y="1153705"/>
                </a:lnTo>
                <a:lnTo>
                  <a:pt x="7622" y="1200537"/>
                </a:lnTo>
                <a:lnTo>
                  <a:pt x="3406" y="1247854"/>
                </a:lnTo>
                <a:lnTo>
                  <a:pt x="856" y="1295626"/>
                </a:lnTo>
                <a:lnTo>
                  <a:pt x="0" y="1343825"/>
                </a:lnTo>
                <a:lnTo>
                  <a:pt x="856" y="1392023"/>
                </a:lnTo>
                <a:lnTo>
                  <a:pt x="3406" y="1439795"/>
                </a:lnTo>
                <a:lnTo>
                  <a:pt x="7622" y="1487112"/>
                </a:lnTo>
                <a:lnTo>
                  <a:pt x="13474" y="1533945"/>
                </a:lnTo>
                <a:lnTo>
                  <a:pt x="20934" y="1580266"/>
                </a:lnTo>
                <a:lnTo>
                  <a:pt x="29973" y="1626046"/>
                </a:lnTo>
                <a:lnTo>
                  <a:pt x="40562" y="1671257"/>
                </a:lnTo>
                <a:lnTo>
                  <a:pt x="52673" y="1715871"/>
                </a:lnTo>
                <a:lnTo>
                  <a:pt x="66278" y="1759859"/>
                </a:lnTo>
                <a:lnTo>
                  <a:pt x="81346" y="1803193"/>
                </a:lnTo>
                <a:lnTo>
                  <a:pt x="97850" y="1845844"/>
                </a:lnTo>
                <a:lnTo>
                  <a:pt x="115761" y="1887784"/>
                </a:lnTo>
                <a:lnTo>
                  <a:pt x="135049" y="1928984"/>
                </a:lnTo>
                <a:lnTo>
                  <a:pt x="155688" y="1969417"/>
                </a:lnTo>
                <a:lnTo>
                  <a:pt x="177647" y="2009053"/>
                </a:lnTo>
                <a:lnTo>
                  <a:pt x="200898" y="2047864"/>
                </a:lnTo>
                <a:lnTo>
                  <a:pt x="225413" y="2085822"/>
                </a:lnTo>
                <a:lnTo>
                  <a:pt x="251162" y="2122898"/>
                </a:lnTo>
                <a:lnTo>
                  <a:pt x="278117" y="2159064"/>
                </a:lnTo>
                <a:lnTo>
                  <a:pt x="306250" y="2194292"/>
                </a:lnTo>
                <a:lnTo>
                  <a:pt x="335531" y="2228552"/>
                </a:lnTo>
                <a:lnTo>
                  <a:pt x="365932" y="2261818"/>
                </a:lnTo>
                <a:lnTo>
                  <a:pt x="397424" y="2294059"/>
                </a:lnTo>
                <a:lnTo>
                  <a:pt x="429978" y="2325248"/>
                </a:lnTo>
                <a:lnTo>
                  <a:pt x="463566" y="2355357"/>
                </a:lnTo>
                <a:lnTo>
                  <a:pt x="498160" y="2384357"/>
                </a:lnTo>
                <a:lnTo>
                  <a:pt x="533729" y="2412219"/>
                </a:lnTo>
                <a:lnTo>
                  <a:pt x="570246" y="2438915"/>
                </a:lnTo>
                <a:lnTo>
                  <a:pt x="607683" y="2464416"/>
                </a:lnTo>
                <a:lnTo>
                  <a:pt x="646009" y="2488695"/>
                </a:lnTo>
                <a:lnTo>
                  <a:pt x="685197" y="2511723"/>
                </a:lnTo>
                <a:lnTo>
                  <a:pt x="725218" y="2533471"/>
                </a:lnTo>
                <a:lnTo>
                  <a:pt x="766042" y="2553911"/>
                </a:lnTo>
                <a:lnTo>
                  <a:pt x="807643" y="2573014"/>
                </a:lnTo>
                <a:lnTo>
                  <a:pt x="849990" y="2590753"/>
                </a:lnTo>
                <a:lnTo>
                  <a:pt x="893054" y="2607098"/>
                </a:lnTo>
                <a:lnTo>
                  <a:pt x="936809" y="2622022"/>
                </a:lnTo>
                <a:lnTo>
                  <a:pt x="981224" y="2635495"/>
                </a:lnTo>
                <a:lnTo>
                  <a:pt x="1026270" y="2647490"/>
                </a:lnTo>
                <a:lnTo>
                  <a:pt x="1071920" y="2657977"/>
                </a:lnTo>
                <a:lnTo>
                  <a:pt x="1118145" y="2666929"/>
                </a:lnTo>
                <a:lnTo>
                  <a:pt x="1164915" y="2674317"/>
                </a:lnTo>
                <a:lnTo>
                  <a:pt x="1212203" y="2680113"/>
                </a:lnTo>
                <a:lnTo>
                  <a:pt x="1259978" y="2684288"/>
                </a:lnTo>
                <a:lnTo>
                  <a:pt x="1308214" y="2686814"/>
                </a:lnTo>
                <a:lnTo>
                  <a:pt x="1356880" y="2687662"/>
                </a:lnTo>
                <a:lnTo>
                  <a:pt x="1405547" y="2686814"/>
                </a:lnTo>
                <a:lnTo>
                  <a:pt x="1453784" y="2684288"/>
                </a:lnTo>
                <a:lnTo>
                  <a:pt x="1501560" y="2680113"/>
                </a:lnTo>
                <a:lnTo>
                  <a:pt x="1548848" y="2674317"/>
                </a:lnTo>
                <a:lnTo>
                  <a:pt x="1595619" y="2666929"/>
                </a:lnTo>
                <a:lnTo>
                  <a:pt x="1641844" y="2657977"/>
                </a:lnTo>
                <a:lnTo>
                  <a:pt x="1687495" y="2647490"/>
                </a:lnTo>
                <a:lnTo>
                  <a:pt x="1732542" y="2635495"/>
                </a:lnTo>
                <a:lnTo>
                  <a:pt x="1776958" y="2622022"/>
                </a:lnTo>
                <a:lnTo>
                  <a:pt x="1820713" y="2607098"/>
                </a:lnTo>
                <a:lnTo>
                  <a:pt x="1863778" y="2590753"/>
                </a:lnTo>
                <a:lnTo>
                  <a:pt x="1906125" y="2573014"/>
                </a:lnTo>
                <a:lnTo>
                  <a:pt x="1947726" y="2553911"/>
                </a:lnTo>
                <a:lnTo>
                  <a:pt x="1988551" y="2533471"/>
                </a:lnTo>
                <a:lnTo>
                  <a:pt x="2028572" y="2511723"/>
                </a:lnTo>
                <a:lnTo>
                  <a:pt x="2067761" y="2488695"/>
                </a:lnTo>
                <a:lnTo>
                  <a:pt x="2106087" y="2464416"/>
                </a:lnTo>
                <a:lnTo>
                  <a:pt x="2143524" y="2438915"/>
                </a:lnTo>
                <a:lnTo>
                  <a:pt x="2180041" y="2412219"/>
                </a:lnTo>
                <a:lnTo>
                  <a:pt x="2215611" y="2384357"/>
                </a:lnTo>
                <a:lnTo>
                  <a:pt x="2250205" y="2355357"/>
                </a:lnTo>
                <a:lnTo>
                  <a:pt x="2283793" y="2325248"/>
                </a:lnTo>
                <a:lnTo>
                  <a:pt x="2316348" y="2294059"/>
                </a:lnTo>
                <a:lnTo>
                  <a:pt x="2347840" y="2261818"/>
                </a:lnTo>
                <a:lnTo>
                  <a:pt x="2378241" y="2228552"/>
                </a:lnTo>
                <a:lnTo>
                  <a:pt x="2407522" y="2194292"/>
                </a:lnTo>
                <a:lnTo>
                  <a:pt x="2435655" y="2159064"/>
                </a:lnTo>
                <a:lnTo>
                  <a:pt x="2462610" y="2122898"/>
                </a:lnTo>
                <a:lnTo>
                  <a:pt x="2488360" y="2085822"/>
                </a:lnTo>
                <a:lnTo>
                  <a:pt x="2512874" y="2047864"/>
                </a:lnTo>
                <a:lnTo>
                  <a:pt x="2536126" y="2009053"/>
                </a:lnTo>
                <a:lnTo>
                  <a:pt x="2558085" y="1969417"/>
                </a:lnTo>
                <a:lnTo>
                  <a:pt x="2578723" y="1928984"/>
                </a:lnTo>
                <a:lnTo>
                  <a:pt x="2598012" y="1887784"/>
                </a:lnTo>
                <a:lnTo>
                  <a:pt x="2615923" y="1845844"/>
                </a:lnTo>
                <a:lnTo>
                  <a:pt x="2632427" y="1803193"/>
                </a:lnTo>
                <a:lnTo>
                  <a:pt x="2647495" y="1759859"/>
                </a:lnTo>
                <a:lnTo>
                  <a:pt x="2661100" y="1715871"/>
                </a:lnTo>
                <a:lnTo>
                  <a:pt x="2673211" y="1671257"/>
                </a:lnTo>
                <a:lnTo>
                  <a:pt x="2683800" y="1626046"/>
                </a:lnTo>
                <a:lnTo>
                  <a:pt x="2692839" y="1580266"/>
                </a:lnTo>
                <a:lnTo>
                  <a:pt x="2700299" y="1533945"/>
                </a:lnTo>
                <a:lnTo>
                  <a:pt x="2706151" y="1487112"/>
                </a:lnTo>
                <a:lnTo>
                  <a:pt x="2710367" y="1439795"/>
                </a:lnTo>
                <a:lnTo>
                  <a:pt x="2712917" y="1392023"/>
                </a:lnTo>
                <a:lnTo>
                  <a:pt x="2713774" y="1343825"/>
                </a:lnTo>
                <a:lnTo>
                  <a:pt x="2712917" y="1295626"/>
                </a:lnTo>
                <a:lnTo>
                  <a:pt x="2710367" y="1247854"/>
                </a:lnTo>
                <a:lnTo>
                  <a:pt x="2706151" y="1200537"/>
                </a:lnTo>
                <a:lnTo>
                  <a:pt x="2700299" y="1153705"/>
                </a:lnTo>
                <a:lnTo>
                  <a:pt x="2692839" y="1107384"/>
                </a:lnTo>
                <a:lnTo>
                  <a:pt x="2683800" y="1061604"/>
                </a:lnTo>
                <a:lnTo>
                  <a:pt x="2673211" y="1016393"/>
                </a:lnTo>
                <a:lnTo>
                  <a:pt x="2661100" y="971779"/>
                </a:lnTo>
                <a:lnTo>
                  <a:pt x="2647495" y="927791"/>
                </a:lnTo>
                <a:lnTo>
                  <a:pt x="2632427" y="884458"/>
                </a:lnTo>
                <a:lnTo>
                  <a:pt x="2615923" y="841807"/>
                </a:lnTo>
                <a:lnTo>
                  <a:pt x="2598012" y="799868"/>
                </a:lnTo>
                <a:lnTo>
                  <a:pt x="2578723" y="758668"/>
                </a:lnTo>
                <a:lnTo>
                  <a:pt x="2558085" y="718235"/>
                </a:lnTo>
                <a:lnTo>
                  <a:pt x="2536126" y="678600"/>
                </a:lnTo>
                <a:lnTo>
                  <a:pt x="2512874" y="639789"/>
                </a:lnTo>
                <a:lnTo>
                  <a:pt x="2488360" y="601831"/>
                </a:lnTo>
                <a:lnTo>
                  <a:pt x="2462610" y="564756"/>
                </a:lnTo>
                <a:lnTo>
                  <a:pt x="2435655" y="528590"/>
                </a:lnTo>
                <a:lnTo>
                  <a:pt x="2407522" y="493363"/>
                </a:lnTo>
                <a:lnTo>
                  <a:pt x="2378241" y="459102"/>
                </a:lnTo>
                <a:lnTo>
                  <a:pt x="2347840" y="425837"/>
                </a:lnTo>
                <a:lnTo>
                  <a:pt x="2316348" y="393596"/>
                </a:lnTo>
                <a:lnTo>
                  <a:pt x="2283793" y="362407"/>
                </a:lnTo>
                <a:lnTo>
                  <a:pt x="2250205" y="332299"/>
                </a:lnTo>
                <a:lnTo>
                  <a:pt x="2215611" y="303300"/>
                </a:lnTo>
                <a:lnTo>
                  <a:pt x="2180041" y="275439"/>
                </a:lnTo>
                <a:lnTo>
                  <a:pt x="2143524" y="248743"/>
                </a:lnTo>
                <a:lnTo>
                  <a:pt x="2106087" y="223242"/>
                </a:lnTo>
                <a:lnTo>
                  <a:pt x="2067761" y="198963"/>
                </a:lnTo>
                <a:lnTo>
                  <a:pt x="2028572" y="175936"/>
                </a:lnTo>
                <a:lnTo>
                  <a:pt x="1988551" y="154188"/>
                </a:lnTo>
                <a:lnTo>
                  <a:pt x="1947726" y="133748"/>
                </a:lnTo>
                <a:lnTo>
                  <a:pt x="1906125" y="114645"/>
                </a:lnTo>
                <a:lnTo>
                  <a:pt x="1863778" y="96907"/>
                </a:lnTo>
                <a:lnTo>
                  <a:pt x="1820713" y="80562"/>
                </a:lnTo>
                <a:lnTo>
                  <a:pt x="1776958" y="65639"/>
                </a:lnTo>
                <a:lnTo>
                  <a:pt x="1732542" y="52166"/>
                </a:lnTo>
                <a:lnTo>
                  <a:pt x="1687495" y="40172"/>
                </a:lnTo>
                <a:lnTo>
                  <a:pt x="1641844" y="29684"/>
                </a:lnTo>
                <a:lnTo>
                  <a:pt x="1595619" y="20732"/>
                </a:lnTo>
                <a:lnTo>
                  <a:pt x="1548848" y="13344"/>
                </a:lnTo>
                <a:lnTo>
                  <a:pt x="1501560" y="7549"/>
                </a:lnTo>
                <a:lnTo>
                  <a:pt x="1453784" y="3374"/>
                </a:lnTo>
                <a:lnTo>
                  <a:pt x="1405547" y="848"/>
                </a:lnTo>
                <a:lnTo>
                  <a:pt x="1356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3146" y="4626457"/>
            <a:ext cx="2077085" cy="2074545"/>
          </a:xfrm>
          <a:custGeom>
            <a:avLst/>
            <a:gdLst/>
            <a:ahLst/>
            <a:cxnLst/>
            <a:rect l="l" t="t" r="r" b="b"/>
            <a:pathLst>
              <a:path w="2077085" h="2074545">
                <a:moveTo>
                  <a:pt x="1038466" y="0"/>
                </a:moveTo>
                <a:lnTo>
                  <a:pt x="989580" y="1128"/>
                </a:lnTo>
                <a:lnTo>
                  <a:pt x="941276" y="4482"/>
                </a:lnTo>
                <a:lnTo>
                  <a:pt x="893604" y="10009"/>
                </a:lnTo>
                <a:lnTo>
                  <a:pt x="846613" y="17662"/>
                </a:lnTo>
                <a:lnTo>
                  <a:pt x="800354" y="27390"/>
                </a:lnTo>
                <a:lnTo>
                  <a:pt x="754876" y="39143"/>
                </a:lnTo>
                <a:lnTo>
                  <a:pt x="710229" y="52871"/>
                </a:lnTo>
                <a:lnTo>
                  <a:pt x="666463" y="68525"/>
                </a:lnTo>
                <a:lnTo>
                  <a:pt x="623628" y="86055"/>
                </a:lnTo>
                <a:lnTo>
                  <a:pt x="581773" y="105411"/>
                </a:lnTo>
                <a:lnTo>
                  <a:pt x="540949" y="126543"/>
                </a:lnTo>
                <a:lnTo>
                  <a:pt x="501206" y="149401"/>
                </a:lnTo>
                <a:lnTo>
                  <a:pt x="462593" y="173936"/>
                </a:lnTo>
                <a:lnTo>
                  <a:pt x="425160" y="200098"/>
                </a:lnTo>
                <a:lnTo>
                  <a:pt x="388957" y="227837"/>
                </a:lnTo>
                <a:lnTo>
                  <a:pt x="354034" y="257103"/>
                </a:lnTo>
                <a:lnTo>
                  <a:pt x="320441" y="287846"/>
                </a:lnTo>
                <a:lnTo>
                  <a:pt x="288227" y="320017"/>
                </a:lnTo>
                <a:lnTo>
                  <a:pt x="257443" y="353566"/>
                </a:lnTo>
                <a:lnTo>
                  <a:pt x="228138" y="388443"/>
                </a:lnTo>
                <a:lnTo>
                  <a:pt x="200362" y="424597"/>
                </a:lnTo>
                <a:lnTo>
                  <a:pt x="174166" y="461981"/>
                </a:lnTo>
                <a:lnTo>
                  <a:pt x="149598" y="500542"/>
                </a:lnTo>
                <a:lnTo>
                  <a:pt x="126710" y="540233"/>
                </a:lnTo>
                <a:lnTo>
                  <a:pt x="105550" y="581002"/>
                </a:lnTo>
                <a:lnTo>
                  <a:pt x="86169" y="622801"/>
                </a:lnTo>
                <a:lnTo>
                  <a:pt x="68616" y="665579"/>
                </a:lnTo>
                <a:lnTo>
                  <a:pt x="52941" y="709286"/>
                </a:lnTo>
                <a:lnTo>
                  <a:pt x="39194" y="753873"/>
                </a:lnTo>
                <a:lnTo>
                  <a:pt x="27426" y="799290"/>
                </a:lnTo>
                <a:lnTo>
                  <a:pt x="17685" y="845488"/>
                </a:lnTo>
                <a:lnTo>
                  <a:pt x="10023" y="892415"/>
                </a:lnTo>
                <a:lnTo>
                  <a:pt x="4487" y="940023"/>
                </a:lnTo>
                <a:lnTo>
                  <a:pt x="1130" y="988262"/>
                </a:lnTo>
                <a:lnTo>
                  <a:pt x="0" y="1037082"/>
                </a:lnTo>
                <a:lnTo>
                  <a:pt x="1130" y="1085902"/>
                </a:lnTo>
                <a:lnTo>
                  <a:pt x="4487" y="1134142"/>
                </a:lnTo>
                <a:lnTo>
                  <a:pt x="10023" y="1181751"/>
                </a:lnTo>
                <a:lnTo>
                  <a:pt x="17685" y="1228679"/>
                </a:lnTo>
                <a:lnTo>
                  <a:pt x="27426" y="1274876"/>
                </a:lnTo>
                <a:lnTo>
                  <a:pt x="39194" y="1320294"/>
                </a:lnTo>
                <a:lnTo>
                  <a:pt x="52941" y="1364881"/>
                </a:lnTo>
                <a:lnTo>
                  <a:pt x="68616" y="1408589"/>
                </a:lnTo>
                <a:lnTo>
                  <a:pt x="86169" y="1451367"/>
                </a:lnTo>
                <a:lnTo>
                  <a:pt x="105550" y="1493166"/>
                </a:lnTo>
                <a:lnTo>
                  <a:pt x="126710" y="1533935"/>
                </a:lnTo>
                <a:lnTo>
                  <a:pt x="149598" y="1573626"/>
                </a:lnTo>
                <a:lnTo>
                  <a:pt x="174166" y="1612187"/>
                </a:lnTo>
                <a:lnTo>
                  <a:pt x="200362" y="1649570"/>
                </a:lnTo>
                <a:lnTo>
                  <a:pt x="228138" y="1685725"/>
                </a:lnTo>
                <a:lnTo>
                  <a:pt x="257443" y="1720601"/>
                </a:lnTo>
                <a:lnTo>
                  <a:pt x="288227" y="1754149"/>
                </a:lnTo>
                <a:lnTo>
                  <a:pt x="320441" y="1786320"/>
                </a:lnTo>
                <a:lnTo>
                  <a:pt x="354034" y="1817063"/>
                </a:lnTo>
                <a:lnTo>
                  <a:pt x="388957" y="1846328"/>
                </a:lnTo>
                <a:lnTo>
                  <a:pt x="425160" y="1874067"/>
                </a:lnTo>
                <a:lnTo>
                  <a:pt x="462593" y="1900228"/>
                </a:lnTo>
                <a:lnTo>
                  <a:pt x="501206" y="1924763"/>
                </a:lnTo>
                <a:lnTo>
                  <a:pt x="540949" y="1947621"/>
                </a:lnTo>
                <a:lnTo>
                  <a:pt x="581773" y="1968752"/>
                </a:lnTo>
                <a:lnTo>
                  <a:pt x="623628" y="1988108"/>
                </a:lnTo>
                <a:lnTo>
                  <a:pt x="666463" y="2005637"/>
                </a:lnTo>
                <a:lnTo>
                  <a:pt x="710229" y="2021291"/>
                </a:lnTo>
                <a:lnTo>
                  <a:pt x="754876" y="2035019"/>
                </a:lnTo>
                <a:lnTo>
                  <a:pt x="800354" y="2046771"/>
                </a:lnTo>
                <a:lnTo>
                  <a:pt x="846613" y="2056499"/>
                </a:lnTo>
                <a:lnTo>
                  <a:pt x="893604" y="2064151"/>
                </a:lnTo>
                <a:lnTo>
                  <a:pt x="941276" y="2069679"/>
                </a:lnTo>
                <a:lnTo>
                  <a:pt x="989580" y="2073032"/>
                </a:lnTo>
                <a:lnTo>
                  <a:pt x="1038466" y="2074161"/>
                </a:lnTo>
                <a:lnTo>
                  <a:pt x="1087351" y="2073032"/>
                </a:lnTo>
                <a:lnTo>
                  <a:pt x="1135655" y="2069679"/>
                </a:lnTo>
                <a:lnTo>
                  <a:pt x="1183328" y="2064151"/>
                </a:lnTo>
                <a:lnTo>
                  <a:pt x="1230319" y="2056499"/>
                </a:lnTo>
                <a:lnTo>
                  <a:pt x="1276578" y="2046771"/>
                </a:lnTo>
                <a:lnTo>
                  <a:pt x="1322057" y="2035019"/>
                </a:lnTo>
                <a:lnTo>
                  <a:pt x="1366704" y="2021291"/>
                </a:lnTo>
                <a:lnTo>
                  <a:pt x="1410470" y="2005637"/>
                </a:lnTo>
                <a:lnTo>
                  <a:pt x="1453306" y="1988108"/>
                </a:lnTo>
                <a:lnTo>
                  <a:pt x="1495161" y="1968752"/>
                </a:lnTo>
                <a:lnTo>
                  <a:pt x="1535985" y="1947621"/>
                </a:lnTo>
                <a:lnTo>
                  <a:pt x="1575729" y="1924763"/>
                </a:lnTo>
                <a:lnTo>
                  <a:pt x="1614343" y="1900228"/>
                </a:lnTo>
                <a:lnTo>
                  <a:pt x="1651776" y="1874067"/>
                </a:lnTo>
                <a:lnTo>
                  <a:pt x="1687980" y="1846328"/>
                </a:lnTo>
                <a:lnTo>
                  <a:pt x="1722903" y="1817063"/>
                </a:lnTo>
                <a:lnTo>
                  <a:pt x="1756497" y="1786320"/>
                </a:lnTo>
                <a:lnTo>
                  <a:pt x="1788711" y="1754149"/>
                </a:lnTo>
                <a:lnTo>
                  <a:pt x="1819496" y="1720601"/>
                </a:lnTo>
                <a:lnTo>
                  <a:pt x="1848801" y="1685725"/>
                </a:lnTo>
                <a:lnTo>
                  <a:pt x="1876577" y="1649570"/>
                </a:lnTo>
                <a:lnTo>
                  <a:pt x="1902774" y="1612187"/>
                </a:lnTo>
                <a:lnTo>
                  <a:pt x="1927342" y="1573626"/>
                </a:lnTo>
                <a:lnTo>
                  <a:pt x="1950231" y="1533935"/>
                </a:lnTo>
                <a:lnTo>
                  <a:pt x="1971392" y="1493166"/>
                </a:lnTo>
                <a:lnTo>
                  <a:pt x="1990774" y="1451367"/>
                </a:lnTo>
                <a:lnTo>
                  <a:pt x="2008327" y="1408589"/>
                </a:lnTo>
                <a:lnTo>
                  <a:pt x="2024002" y="1364881"/>
                </a:lnTo>
                <a:lnTo>
                  <a:pt x="2037749" y="1320294"/>
                </a:lnTo>
                <a:lnTo>
                  <a:pt x="2049518" y="1274876"/>
                </a:lnTo>
                <a:lnTo>
                  <a:pt x="2059258" y="1228679"/>
                </a:lnTo>
                <a:lnTo>
                  <a:pt x="2066921" y="1181751"/>
                </a:lnTo>
                <a:lnTo>
                  <a:pt x="2072457" y="1134142"/>
                </a:lnTo>
                <a:lnTo>
                  <a:pt x="2075814" y="1085902"/>
                </a:lnTo>
                <a:lnTo>
                  <a:pt x="2076945" y="1037082"/>
                </a:lnTo>
                <a:lnTo>
                  <a:pt x="2075814" y="988262"/>
                </a:lnTo>
                <a:lnTo>
                  <a:pt x="2072457" y="940023"/>
                </a:lnTo>
                <a:lnTo>
                  <a:pt x="2066921" y="892415"/>
                </a:lnTo>
                <a:lnTo>
                  <a:pt x="2059258" y="845488"/>
                </a:lnTo>
                <a:lnTo>
                  <a:pt x="2049518" y="799290"/>
                </a:lnTo>
                <a:lnTo>
                  <a:pt x="2037749" y="753873"/>
                </a:lnTo>
                <a:lnTo>
                  <a:pt x="2024002" y="709286"/>
                </a:lnTo>
                <a:lnTo>
                  <a:pt x="2008327" y="665579"/>
                </a:lnTo>
                <a:lnTo>
                  <a:pt x="1990774" y="622801"/>
                </a:lnTo>
                <a:lnTo>
                  <a:pt x="1971392" y="581002"/>
                </a:lnTo>
                <a:lnTo>
                  <a:pt x="1950231" y="540233"/>
                </a:lnTo>
                <a:lnTo>
                  <a:pt x="1927342" y="500542"/>
                </a:lnTo>
                <a:lnTo>
                  <a:pt x="1902774" y="461981"/>
                </a:lnTo>
                <a:lnTo>
                  <a:pt x="1876577" y="424597"/>
                </a:lnTo>
                <a:lnTo>
                  <a:pt x="1848801" y="388443"/>
                </a:lnTo>
                <a:lnTo>
                  <a:pt x="1819496" y="353566"/>
                </a:lnTo>
                <a:lnTo>
                  <a:pt x="1788711" y="320017"/>
                </a:lnTo>
                <a:lnTo>
                  <a:pt x="1756497" y="287846"/>
                </a:lnTo>
                <a:lnTo>
                  <a:pt x="1722903" y="257103"/>
                </a:lnTo>
                <a:lnTo>
                  <a:pt x="1687980" y="227837"/>
                </a:lnTo>
                <a:lnTo>
                  <a:pt x="1651776" y="200098"/>
                </a:lnTo>
                <a:lnTo>
                  <a:pt x="1614343" y="173936"/>
                </a:lnTo>
                <a:lnTo>
                  <a:pt x="1575729" y="149401"/>
                </a:lnTo>
                <a:lnTo>
                  <a:pt x="1535985" y="126543"/>
                </a:lnTo>
                <a:lnTo>
                  <a:pt x="1495161" y="105411"/>
                </a:lnTo>
                <a:lnTo>
                  <a:pt x="1453306" y="86055"/>
                </a:lnTo>
                <a:lnTo>
                  <a:pt x="1410470" y="68525"/>
                </a:lnTo>
                <a:lnTo>
                  <a:pt x="1366704" y="52871"/>
                </a:lnTo>
                <a:lnTo>
                  <a:pt x="1322057" y="39143"/>
                </a:lnTo>
                <a:lnTo>
                  <a:pt x="1276578" y="27390"/>
                </a:lnTo>
                <a:lnTo>
                  <a:pt x="1230319" y="17662"/>
                </a:lnTo>
                <a:lnTo>
                  <a:pt x="1183328" y="10009"/>
                </a:lnTo>
                <a:lnTo>
                  <a:pt x="1135655" y="4482"/>
                </a:lnTo>
                <a:lnTo>
                  <a:pt x="1087351" y="1128"/>
                </a:lnTo>
                <a:lnTo>
                  <a:pt x="1038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9105" y="570102"/>
            <a:ext cx="2680335" cy="2679065"/>
          </a:xfrm>
          <a:custGeom>
            <a:avLst/>
            <a:gdLst/>
            <a:ahLst/>
            <a:cxnLst/>
            <a:rect l="l" t="t" r="r" b="b"/>
            <a:pathLst>
              <a:path w="2680334" h="2679065">
                <a:moveTo>
                  <a:pt x="1340091" y="0"/>
                </a:moveTo>
                <a:lnTo>
                  <a:pt x="1292026" y="845"/>
                </a:lnTo>
                <a:lnTo>
                  <a:pt x="1244388" y="3362"/>
                </a:lnTo>
                <a:lnTo>
                  <a:pt x="1197203" y="7523"/>
                </a:lnTo>
                <a:lnTo>
                  <a:pt x="1150501" y="13299"/>
                </a:lnTo>
                <a:lnTo>
                  <a:pt x="1104309" y="20662"/>
                </a:lnTo>
                <a:lnTo>
                  <a:pt x="1058657" y="29584"/>
                </a:lnTo>
                <a:lnTo>
                  <a:pt x="1013571" y="40036"/>
                </a:lnTo>
                <a:lnTo>
                  <a:pt x="969082" y="51990"/>
                </a:lnTo>
                <a:lnTo>
                  <a:pt x="925217" y="65417"/>
                </a:lnTo>
                <a:lnTo>
                  <a:pt x="882004" y="80290"/>
                </a:lnTo>
                <a:lnTo>
                  <a:pt x="839472" y="96580"/>
                </a:lnTo>
                <a:lnTo>
                  <a:pt x="797649" y="114258"/>
                </a:lnTo>
                <a:lnTo>
                  <a:pt x="756563" y="133297"/>
                </a:lnTo>
                <a:lnTo>
                  <a:pt x="716243" y="153667"/>
                </a:lnTo>
                <a:lnTo>
                  <a:pt x="676718" y="175341"/>
                </a:lnTo>
                <a:lnTo>
                  <a:pt x="638015" y="198291"/>
                </a:lnTo>
                <a:lnTo>
                  <a:pt x="600163" y="222487"/>
                </a:lnTo>
                <a:lnTo>
                  <a:pt x="563190" y="247902"/>
                </a:lnTo>
                <a:lnTo>
                  <a:pt x="527125" y="274508"/>
                </a:lnTo>
                <a:lnTo>
                  <a:pt x="491995" y="302275"/>
                </a:lnTo>
                <a:lnTo>
                  <a:pt x="457830" y="331176"/>
                </a:lnTo>
                <a:lnTo>
                  <a:pt x="424657" y="361183"/>
                </a:lnTo>
                <a:lnTo>
                  <a:pt x="392506" y="392266"/>
                </a:lnTo>
                <a:lnTo>
                  <a:pt x="361403" y="424398"/>
                </a:lnTo>
                <a:lnTo>
                  <a:pt x="331379" y="457550"/>
                </a:lnTo>
                <a:lnTo>
                  <a:pt x="302460" y="491695"/>
                </a:lnTo>
                <a:lnTo>
                  <a:pt x="274676" y="526803"/>
                </a:lnTo>
                <a:lnTo>
                  <a:pt x="248054" y="562846"/>
                </a:lnTo>
                <a:lnTo>
                  <a:pt x="222623" y="599797"/>
                </a:lnTo>
                <a:lnTo>
                  <a:pt x="198412" y="637626"/>
                </a:lnTo>
                <a:lnTo>
                  <a:pt x="175449" y="676305"/>
                </a:lnTo>
                <a:lnTo>
                  <a:pt x="153761" y="715807"/>
                </a:lnTo>
                <a:lnTo>
                  <a:pt x="133378" y="756102"/>
                </a:lnTo>
                <a:lnTo>
                  <a:pt x="114328" y="797163"/>
                </a:lnTo>
                <a:lnTo>
                  <a:pt x="96639" y="838961"/>
                </a:lnTo>
                <a:lnTo>
                  <a:pt x="80339" y="881467"/>
                </a:lnTo>
                <a:lnTo>
                  <a:pt x="65457" y="924654"/>
                </a:lnTo>
                <a:lnTo>
                  <a:pt x="52022" y="968493"/>
                </a:lnTo>
                <a:lnTo>
                  <a:pt x="40060" y="1012955"/>
                </a:lnTo>
                <a:lnTo>
                  <a:pt x="29602" y="1058013"/>
                </a:lnTo>
                <a:lnTo>
                  <a:pt x="20675" y="1103638"/>
                </a:lnTo>
                <a:lnTo>
                  <a:pt x="13307" y="1149802"/>
                </a:lnTo>
                <a:lnTo>
                  <a:pt x="7528" y="1196476"/>
                </a:lnTo>
                <a:lnTo>
                  <a:pt x="3364" y="1243632"/>
                </a:lnTo>
                <a:lnTo>
                  <a:pt x="845" y="1291243"/>
                </a:lnTo>
                <a:lnTo>
                  <a:pt x="0" y="1339278"/>
                </a:lnTo>
                <a:lnTo>
                  <a:pt x="845" y="1387313"/>
                </a:lnTo>
                <a:lnTo>
                  <a:pt x="3364" y="1434923"/>
                </a:lnTo>
                <a:lnTo>
                  <a:pt x="7528" y="1482080"/>
                </a:lnTo>
                <a:lnTo>
                  <a:pt x="13307" y="1528754"/>
                </a:lnTo>
                <a:lnTo>
                  <a:pt x="20675" y="1574917"/>
                </a:lnTo>
                <a:lnTo>
                  <a:pt x="29602" y="1620542"/>
                </a:lnTo>
                <a:lnTo>
                  <a:pt x="40060" y="1665600"/>
                </a:lnTo>
                <a:lnTo>
                  <a:pt x="52022" y="1710062"/>
                </a:lnTo>
                <a:lnTo>
                  <a:pt x="65457" y="1753901"/>
                </a:lnTo>
                <a:lnTo>
                  <a:pt x="80339" y="1797087"/>
                </a:lnTo>
                <a:lnTo>
                  <a:pt x="96639" y="1839594"/>
                </a:lnTo>
                <a:lnTo>
                  <a:pt x="114328" y="1881391"/>
                </a:lnTo>
                <a:lnTo>
                  <a:pt x="133378" y="1922451"/>
                </a:lnTo>
                <a:lnTo>
                  <a:pt x="153761" y="1962746"/>
                </a:lnTo>
                <a:lnTo>
                  <a:pt x="175449" y="2002247"/>
                </a:lnTo>
                <a:lnTo>
                  <a:pt x="198412" y="2040927"/>
                </a:lnTo>
                <a:lnTo>
                  <a:pt x="222623" y="2078755"/>
                </a:lnTo>
                <a:lnTo>
                  <a:pt x="248054" y="2115705"/>
                </a:lnTo>
                <a:lnTo>
                  <a:pt x="274676" y="2151748"/>
                </a:lnTo>
                <a:lnTo>
                  <a:pt x="302460" y="2186856"/>
                </a:lnTo>
                <a:lnTo>
                  <a:pt x="331379" y="2221000"/>
                </a:lnTo>
                <a:lnTo>
                  <a:pt x="361403" y="2254152"/>
                </a:lnTo>
                <a:lnTo>
                  <a:pt x="392506" y="2286284"/>
                </a:lnTo>
                <a:lnTo>
                  <a:pt x="424657" y="2317367"/>
                </a:lnTo>
                <a:lnTo>
                  <a:pt x="457830" y="2347373"/>
                </a:lnTo>
                <a:lnTo>
                  <a:pt x="491995" y="2376273"/>
                </a:lnTo>
                <a:lnTo>
                  <a:pt x="527125" y="2404040"/>
                </a:lnTo>
                <a:lnTo>
                  <a:pt x="563190" y="2430645"/>
                </a:lnTo>
                <a:lnTo>
                  <a:pt x="600163" y="2456060"/>
                </a:lnTo>
                <a:lnTo>
                  <a:pt x="638015" y="2480256"/>
                </a:lnTo>
                <a:lnTo>
                  <a:pt x="676718" y="2503205"/>
                </a:lnTo>
                <a:lnTo>
                  <a:pt x="716243" y="2524879"/>
                </a:lnTo>
                <a:lnTo>
                  <a:pt x="756563" y="2545249"/>
                </a:lnTo>
                <a:lnTo>
                  <a:pt x="797649" y="2564288"/>
                </a:lnTo>
                <a:lnTo>
                  <a:pt x="839472" y="2581965"/>
                </a:lnTo>
                <a:lnTo>
                  <a:pt x="882004" y="2598255"/>
                </a:lnTo>
                <a:lnTo>
                  <a:pt x="925217" y="2613127"/>
                </a:lnTo>
                <a:lnTo>
                  <a:pt x="969082" y="2626555"/>
                </a:lnTo>
                <a:lnTo>
                  <a:pt x="1013571" y="2638508"/>
                </a:lnTo>
                <a:lnTo>
                  <a:pt x="1058657" y="2648960"/>
                </a:lnTo>
                <a:lnTo>
                  <a:pt x="1104309" y="2657881"/>
                </a:lnTo>
                <a:lnTo>
                  <a:pt x="1150501" y="2665244"/>
                </a:lnTo>
                <a:lnTo>
                  <a:pt x="1197203" y="2671020"/>
                </a:lnTo>
                <a:lnTo>
                  <a:pt x="1244388" y="2675181"/>
                </a:lnTo>
                <a:lnTo>
                  <a:pt x="1292026" y="2677698"/>
                </a:lnTo>
                <a:lnTo>
                  <a:pt x="1340091" y="2678544"/>
                </a:lnTo>
                <a:lnTo>
                  <a:pt x="1388156" y="2677698"/>
                </a:lnTo>
                <a:lnTo>
                  <a:pt x="1435795" y="2675181"/>
                </a:lnTo>
                <a:lnTo>
                  <a:pt x="1482981" y="2671020"/>
                </a:lnTo>
                <a:lnTo>
                  <a:pt x="1529684" y="2665244"/>
                </a:lnTo>
                <a:lnTo>
                  <a:pt x="1575876" y="2657881"/>
                </a:lnTo>
                <a:lnTo>
                  <a:pt x="1621529" y="2648960"/>
                </a:lnTo>
                <a:lnTo>
                  <a:pt x="1666614" y="2638508"/>
                </a:lnTo>
                <a:lnTo>
                  <a:pt x="1711104" y="2626555"/>
                </a:lnTo>
                <a:lnTo>
                  <a:pt x="1754970" y="2613127"/>
                </a:lnTo>
                <a:lnTo>
                  <a:pt x="1798183" y="2598255"/>
                </a:lnTo>
                <a:lnTo>
                  <a:pt x="1840715" y="2581965"/>
                </a:lnTo>
                <a:lnTo>
                  <a:pt x="1882538" y="2564288"/>
                </a:lnTo>
                <a:lnTo>
                  <a:pt x="1923624" y="2545249"/>
                </a:lnTo>
                <a:lnTo>
                  <a:pt x="1963944" y="2524879"/>
                </a:lnTo>
                <a:lnTo>
                  <a:pt x="2003469" y="2503205"/>
                </a:lnTo>
                <a:lnTo>
                  <a:pt x="2042172" y="2480256"/>
                </a:lnTo>
                <a:lnTo>
                  <a:pt x="2080024" y="2456060"/>
                </a:lnTo>
                <a:lnTo>
                  <a:pt x="2116997" y="2430645"/>
                </a:lnTo>
                <a:lnTo>
                  <a:pt x="2153063" y="2404040"/>
                </a:lnTo>
                <a:lnTo>
                  <a:pt x="2188192" y="2376273"/>
                </a:lnTo>
                <a:lnTo>
                  <a:pt x="2222357" y="2347373"/>
                </a:lnTo>
                <a:lnTo>
                  <a:pt x="2255529" y="2317367"/>
                </a:lnTo>
                <a:lnTo>
                  <a:pt x="2287681" y="2286284"/>
                </a:lnTo>
                <a:lnTo>
                  <a:pt x="2318783" y="2254152"/>
                </a:lnTo>
                <a:lnTo>
                  <a:pt x="2348807" y="2221000"/>
                </a:lnTo>
                <a:lnTo>
                  <a:pt x="2377726" y="2186856"/>
                </a:lnTo>
                <a:lnTo>
                  <a:pt x="2405510" y="2151748"/>
                </a:lnTo>
                <a:lnTo>
                  <a:pt x="2432131" y="2115705"/>
                </a:lnTo>
                <a:lnTo>
                  <a:pt x="2457561" y="2078755"/>
                </a:lnTo>
                <a:lnTo>
                  <a:pt x="2481772" y="2040927"/>
                </a:lnTo>
                <a:lnTo>
                  <a:pt x="2504736" y="2002247"/>
                </a:lnTo>
                <a:lnTo>
                  <a:pt x="2526423" y="1962746"/>
                </a:lnTo>
                <a:lnTo>
                  <a:pt x="2546806" y="1922451"/>
                </a:lnTo>
                <a:lnTo>
                  <a:pt x="2565856" y="1881391"/>
                </a:lnTo>
                <a:lnTo>
                  <a:pt x="2583544" y="1839594"/>
                </a:lnTo>
                <a:lnTo>
                  <a:pt x="2599844" y="1797087"/>
                </a:lnTo>
                <a:lnTo>
                  <a:pt x="2614725" y="1753901"/>
                </a:lnTo>
                <a:lnTo>
                  <a:pt x="2628161" y="1710062"/>
                </a:lnTo>
                <a:lnTo>
                  <a:pt x="2640122" y="1665600"/>
                </a:lnTo>
                <a:lnTo>
                  <a:pt x="2650580" y="1620542"/>
                </a:lnTo>
                <a:lnTo>
                  <a:pt x="2659507" y="1574917"/>
                </a:lnTo>
                <a:lnTo>
                  <a:pt x="2666874" y="1528754"/>
                </a:lnTo>
                <a:lnTo>
                  <a:pt x="2672654" y="1482080"/>
                </a:lnTo>
                <a:lnTo>
                  <a:pt x="2676817" y="1434923"/>
                </a:lnTo>
                <a:lnTo>
                  <a:pt x="2679336" y="1387313"/>
                </a:lnTo>
                <a:lnTo>
                  <a:pt x="2680182" y="1339278"/>
                </a:lnTo>
                <a:lnTo>
                  <a:pt x="2679336" y="1291243"/>
                </a:lnTo>
                <a:lnTo>
                  <a:pt x="2676817" y="1243632"/>
                </a:lnTo>
                <a:lnTo>
                  <a:pt x="2672654" y="1196476"/>
                </a:lnTo>
                <a:lnTo>
                  <a:pt x="2666874" y="1149802"/>
                </a:lnTo>
                <a:lnTo>
                  <a:pt x="2659507" y="1103638"/>
                </a:lnTo>
                <a:lnTo>
                  <a:pt x="2650580" y="1058013"/>
                </a:lnTo>
                <a:lnTo>
                  <a:pt x="2640122" y="1012955"/>
                </a:lnTo>
                <a:lnTo>
                  <a:pt x="2628161" y="968493"/>
                </a:lnTo>
                <a:lnTo>
                  <a:pt x="2614725" y="924654"/>
                </a:lnTo>
                <a:lnTo>
                  <a:pt x="2599844" y="881467"/>
                </a:lnTo>
                <a:lnTo>
                  <a:pt x="2583544" y="838961"/>
                </a:lnTo>
                <a:lnTo>
                  <a:pt x="2565856" y="797163"/>
                </a:lnTo>
                <a:lnTo>
                  <a:pt x="2546806" y="756102"/>
                </a:lnTo>
                <a:lnTo>
                  <a:pt x="2526423" y="715807"/>
                </a:lnTo>
                <a:lnTo>
                  <a:pt x="2504736" y="676305"/>
                </a:lnTo>
                <a:lnTo>
                  <a:pt x="2481772" y="637626"/>
                </a:lnTo>
                <a:lnTo>
                  <a:pt x="2457561" y="599797"/>
                </a:lnTo>
                <a:lnTo>
                  <a:pt x="2432131" y="562846"/>
                </a:lnTo>
                <a:lnTo>
                  <a:pt x="2405510" y="526803"/>
                </a:lnTo>
                <a:lnTo>
                  <a:pt x="2377726" y="491695"/>
                </a:lnTo>
                <a:lnTo>
                  <a:pt x="2348807" y="457550"/>
                </a:lnTo>
                <a:lnTo>
                  <a:pt x="2318783" y="424398"/>
                </a:lnTo>
                <a:lnTo>
                  <a:pt x="2287681" y="392266"/>
                </a:lnTo>
                <a:lnTo>
                  <a:pt x="2255529" y="361183"/>
                </a:lnTo>
                <a:lnTo>
                  <a:pt x="2222357" y="331176"/>
                </a:lnTo>
                <a:lnTo>
                  <a:pt x="2188192" y="302275"/>
                </a:lnTo>
                <a:lnTo>
                  <a:pt x="2153063" y="274508"/>
                </a:lnTo>
                <a:lnTo>
                  <a:pt x="2116997" y="247902"/>
                </a:lnTo>
                <a:lnTo>
                  <a:pt x="2080024" y="222487"/>
                </a:lnTo>
                <a:lnTo>
                  <a:pt x="2042172" y="198291"/>
                </a:lnTo>
                <a:lnTo>
                  <a:pt x="2003469" y="175341"/>
                </a:lnTo>
                <a:lnTo>
                  <a:pt x="1963944" y="153667"/>
                </a:lnTo>
                <a:lnTo>
                  <a:pt x="1923624" y="133297"/>
                </a:lnTo>
                <a:lnTo>
                  <a:pt x="1882538" y="114258"/>
                </a:lnTo>
                <a:lnTo>
                  <a:pt x="1840715" y="96580"/>
                </a:lnTo>
                <a:lnTo>
                  <a:pt x="1798183" y="80290"/>
                </a:lnTo>
                <a:lnTo>
                  <a:pt x="1754970" y="65417"/>
                </a:lnTo>
                <a:lnTo>
                  <a:pt x="1711104" y="51990"/>
                </a:lnTo>
                <a:lnTo>
                  <a:pt x="1666614" y="40036"/>
                </a:lnTo>
                <a:lnTo>
                  <a:pt x="1621529" y="29584"/>
                </a:lnTo>
                <a:lnTo>
                  <a:pt x="1575876" y="20662"/>
                </a:lnTo>
                <a:lnTo>
                  <a:pt x="1529684" y="13299"/>
                </a:lnTo>
                <a:lnTo>
                  <a:pt x="1482981" y="7523"/>
                </a:lnTo>
                <a:lnTo>
                  <a:pt x="1435795" y="3362"/>
                </a:lnTo>
                <a:lnTo>
                  <a:pt x="1388156" y="845"/>
                </a:lnTo>
                <a:lnTo>
                  <a:pt x="1340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58513" y="2481491"/>
            <a:ext cx="143954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ENTORNO</a:t>
            </a:r>
            <a:r>
              <a:rPr dirty="0" sz="1500" spc="-30" b="1">
                <a:solidFill>
                  <a:srgbClr val="E30600"/>
                </a:solidFill>
                <a:latin typeface="Calibri"/>
                <a:cs typeface="Calibri"/>
              </a:rPr>
              <a:t> </a:t>
            </a:r>
            <a:r>
              <a:rPr dirty="0" sz="1500" spc="15" b="1">
                <a:solidFill>
                  <a:srgbClr val="E30600"/>
                </a:solidFill>
                <a:latin typeface="Calibri"/>
                <a:cs typeface="Calibri"/>
              </a:rPr>
              <a:t>RURAL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6295" y="2557488"/>
            <a:ext cx="1615440" cy="4959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59105" marR="5080" indent="-447040">
              <a:lnSpc>
                <a:spcPct val="103600"/>
              </a:lnSpc>
              <a:spcBef>
                <a:spcPts val="65"/>
              </a:spcBef>
            </a:pP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ENTORNO 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URBANO  Y</a:t>
            </a: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 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RURAL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9643" y="5150193"/>
            <a:ext cx="1463040" cy="4959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 indent="137795">
              <a:lnSpc>
                <a:spcPct val="103600"/>
              </a:lnSpc>
              <a:spcBef>
                <a:spcPts val="65"/>
              </a:spcBef>
            </a:pP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SITUACIÓN 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DE  </a:t>
            </a:r>
            <a:r>
              <a:rPr dirty="0" sz="1500" spc="20" b="1">
                <a:solidFill>
                  <a:srgbClr val="E30600"/>
                </a:solidFill>
                <a:latin typeface="Calibri"/>
                <a:cs typeface="Calibri"/>
              </a:rPr>
              <a:t>VU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LN</a:t>
            </a: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E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R</a:t>
            </a:r>
            <a:r>
              <a:rPr dirty="0" sz="1500" spc="25" b="1">
                <a:solidFill>
                  <a:srgbClr val="E30600"/>
                </a:solidFill>
                <a:latin typeface="Calibri"/>
                <a:cs typeface="Calibri"/>
              </a:rPr>
              <a:t>A</a:t>
            </a:r>
            <a:r>
              <a:rPr dirty="0" sz="1500" spc="15" b="1">
                <a:solidFill>
                  <a:srgbClr val="E30600"/>
                </a:solidFill>
                <a:latin typeface="Calibri"/>
                <a:cs typeface="Calibri"/>
              </a:rPr>
              <a:t>B</a:t>
            </a: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ILI</a:t>
            </a:r>
            <a:r>
              <a:rPr dirty="0" sz="1500" spc="-10" b="1">
                <a:solidFill>
                  <a:srgbClr val="E30600"/>
                </a:solidFill>
                <a:latin typeface="Calibri"/>
                <a:cs typeface="Calibri"/>
              </a:rPr>
              <a:t>D</a:t>
            </a:r>
            <a:r>
              <a:rPr dirty="0" sz="1500" spc="25" b="1">
                <a:solidFill>
                  <a:srgbClr val="E30600"/>
                </a:solidFill>
                <a:latin typeface="Calibri"/>
                <a:cs typeface="Calibri"/>
              </a:rPr>
              <a:t>A</a:t>
            </a:r>
            <a:r>
              <a:rPr dirty="0" sz="1500" spc="15" b="1">
                <a:solidFill>
                  <a:srgbClr val="E30600"/>
                </a:solidFill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63516" y="1087494"/>
            <a:ext cx="1815807" cy="879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06327" y="2151283"/>
            <a:ext cx="1342377" cy="593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41016" y="3052004"/>
            <a:ext cx="1261440" cy="35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37344" y="5792506"/>
            <a:ext cx="1534807" cy="303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87281" y="2529733"/>
            <a:ext cx="1286078" cy="91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75845" y="4412424"/>
            <a:ext cx="2547620" cy="2506980"/>
          </a:xfrm>
          <a:custGeom>
            <a:avLst/>
            <a:gdLst/>
            <a:ahLst/>
            <a:cxnLst/>
            <a:rect l="l" t="t" r="r" b="b"/>
            <a:pathLst>
              <a:path w="2547620" h="2506979">
                <a:moveTo>
                  <a:pt x="1273771" y="0"/>
                </a:moveTo>
                <a:lnTo>
                  <a:pt x="1224912" y="905"/>
                </a:lnTo>
                <a:lnTo>
                  <a:pt x="1176518" y="3598"/>
                </a:lnTo>
                <a:lnTo>
                  <a:pt x="1128623" y="8048"/>
                </a:lnTo>
                <a:lnTo>
                  <a:pt x="1081258" y="14221"/>
                </a:lnTo>
                <a:lnTo>
                  <a:pt x="1034458" y="22086"/>
                </a:lnTo>
                <a:lnTo>
                  <a:pt x="988255" y="31609"/>
                </a:lnTo>
                <a:lnTo>
                  <a:pt x="942682" y="42759"/>
                </a:lnTo>
                <a:lnTo>
                  <a:pt x="897772" y="55502"/>
                </a:lnTo>
                <a:lnTo>
                  <a:pt x="853559" y="69807"/>
                </a:lnTo>
                <a:lnTo>
                  <a:pt x="810074" y="85640"/>
                </a:lnTo>
                <a:lnTo>
                  <a:pt x="767352" y="102970"/>
                </a:lnTo>
                <a:lnTo>
                  <a:pt x="725425" y="121764"/>
                </a:lnTo>
                <a:lnTo>
                  <a:pt x="684325" y="141990"/>
                </a:lnTo>
                <a:lnTo>
                  <a:pt x="644087" y="163614"/>
                </a:lnTo>
                <a:lnTo>
                  <a:pt x="604743" y="186605"/>
                </a:lnTo>
                <a:lnTo>
                  <a:pt x="566326" y="210931"/>
                </a:lnTo>
                <a:lnTo>
                  <a:pt x="528869" y="236558"/>
                </a:lnTo>
                <a:lnTo>
                  <a:pt x="492405" y="263454"/>
                </a:lnTo>
                <a:lnTo>
                  <a:pt x="456967" y="291587"/>
                </a:lnTo>
                <a:lnTo>
                  <a:pt x="422587" y="320924"/>
                </a:lnTo>
                <a:lnTo>
                  <a:pt x="389300" y="351433"/>
                </a:lnTo>
                <a:lnTo>
                  <a:pt x="357138" y="383081"/>
                </a:lnTo>
                <a:lnTo>
                  <a:pt x="326133" y="415837"/>
                </a:lnTo>
                <a:lnTo>
                  <a:pt x="296320" y="449667"/>
                </a:lnTo>
                <a:lnTo>
                  <a:pt x="267730" y="484539"/>
                </a:lnTo>
                <a:lnTo>
                  <a:pt x="240397" y="520420"/>
                </a:lnTo>
                <a:lnTo>
                  <a:pt x="214354" y="557278"/>
                </a:lnTo>
                <a:lnTo>
                  <a:pt x="189634" y="595082"/>
                </a:lnTo>
                <a:lnTo>
                  <a:pt x="166270" y="633797"/>
                </a:lnTo>
                <a:lnTo>
                  <a:pt x="144294" y="673392"/>
                </a:lnTo>
                <a:lnTo>
                  <a:pt x="123741" y="713834"/>
                </a:lnTo>
                <a:lnTo>
                  <a:pt x="104642" y="755091"/>
                </a:lnTo>
                <a:lnTo>
                  <a:pt x="87030" y="797131"/>
                </a:lnTo>
                <a:lnTo>
                  <a:pt x="70940" y="839920"/>
                </a:lnTo>
                <a:lnTo>
                  <a:pt x="56403" y="883427"/>
                </a:lnTo>
                <a:lnTo>
                  <a:pt x="43453" y="927619"/>
                </a:lnTo>
                <a:lnTo>
                  <a:pt x="32122" y="972463"/>
                </a:lnTo>
                <a:lnTo>
                  <a:pt x="22444" y="1017927"/>
                </a:lnTo>
                <a:lnTo>
                  <a:pt x="14452" y="1063979"/>
                </a:lnTo>
                <a:lnTo>
                  <a:pt x="8179" y="1110586"/>
                </a:lnTo>
                <a:lnTo>
                  <a:pt x="3657" y="1157716"/>
                </a:lnTo>
                <a:lnTo>
                  <a:pt x="919" y="1205336"/>
                </a:lnTo>
                <a:lnTo>
                  <a:pt x="0" y="1253413"/>
                </a:lnTo>
                <a:lnTo>
                  <a:pt x="919" y="1301491"/>
                </a:lnTo>
                <a:lnTo>
                  <a:pt x="3657" y="1349111"/>
                </a:lnTo>
                <a:lnTo>
                  <a:pt x="8179" y="1396241"/>
                </a:lnTo>
                <a:lnTo>
                  <a:pt x="14452" y="1442848"/>
                </a:lnTo>
                <a:lnTo>
                  <a:pt x="22444" y="1488900"/>
                </a:lnTo>
                <a:lnTo>
                  <a:pt x="32122" y="1534364"/>
                </a:lnTo>
                <a:lnTo>
                  <a:pt x="43453" y="1579208"/>
                </a:lnTo>
                <a:lnTo>
                  <a:pt x="56403" y="1623400"/>
                </a:lnTo>
                <a:lnTo>
                  <a:pt x="70940" y="1666907"/>
                </a:lnTo>
                <a:lnTo>
                  <a:pt x="87030" y="1709696"/>
                </a:lnTo>
                <a:lnTo>
                  <a:pt x="104642" y="1751736"/>
                </a:lnTo>
                <a:lnTo>
                  <a:pt x="123741" y="1792993"/>
                </a:lnTo>
                <a:lnTo>
                  <a:pt x="144294" y="1833435"/>
                </a:lnTo>
                <a:lnTo>
                  <a:pt x="166270" y="1873030"/>
                </a:lnTo>
                <a:lnTo>
                  <a:pt x="189634" y="1911746"/>
                </a:lnTo>
                <a:lnTo>
                  <a:pt x="214354" y="1949549"/>
                </a:lnTo>
                <a:lnTo>
                  <a:pt x="240397" y="1986407"/>
                </a:lnTo>
                <a:lnTo>
                  <a:pt x="267730" y="2022289"/>
                </a:lnTo>
                <a:lnTo>
                  <a:pt x="296320" y="2057160"/>
                </a:lnTo>
                <a:lnTo>
                  <a:pt x="326133" y="2090990"/>
                </a:lnTo>
                <a:lnTo>
                  <a:pt x="357138" y="2123746"/>
                </a:lnTo>
                <a:lnTo>
                  <a:pt x="389300" y="2155394"/>
                </a:lnTo>
                <a:lnTo>
                  <a:pt x="422587" y="2185903"/>
                </a:lnTo>
                <a:lnTo>
                  <a:pt x="456967" y="2215240"/>
                </a:lnTo>
                <a:lnTo>
                  <a:pt x="492405" y="2243373"/>
                </a:lnTo>
                <a:lnTo>
                  <a:pt x="528869" y="2270269"/>
                </a:lnTo>
                <a:lnTo>
                  <a:pt x="566326" y="2295896"/>
                </a:lnTo>
                <a:lnTo>
                  <a:pt x="604743" y="2320221"/>
                </a:lnTo>
                <a:lnTo>
                  <a:pt x="644087" y="2343213"/>
                </a:lnTo>
                <a:lnTo>
                  <a:pt x="684325" y="2364837"/>
                </a:lnTo>
                <a:lnTo>
                  <a:pt x="725425" y="2385063"/>
                </a:lnTo>
                <a:lnTo>
                  <a:pt x="767352" y="2403856"/>
                </a:lnTo>
                <a:lnTo>
                  <a:pt x="810074" y="2421186"/>
                </a:lnTo>
                <a:lnTo>
                  <a:pt x="853559" y="2437020"/>
                </a:lnTo>
                <a:lnTo>
                  <a:pt x="897772" y="2451325"/>
                </a:lnTo>
                <a:lnTo>
                  <a:pt x="942682" y="2464068"/>
                </a:lnTo>
                <a:lnTo>
                  <a:pt x="988255" y="2475217"/>
                </a:lnTo>
                <a:lnTo>
                  <a:pt x="1034458" y="2484741"/>
                </a:lnTo>
                <a:lnTo>
                  <a:pt x="1081258" y="2492605"/>
                </a:lnTo>
                <a:lnTo>
                  <a:pt x="1128623" y="2498779"/>
                </a:lnTo>
                <a:lnTo>
                  <a:pt x="1176518" y="2503228"/>
                </a:lnTo>
                <a:lnTo>
                  <a:pt x="1224912" y="2505922"/>
                </a:lnTo>
                <a:lnTo>
                  <a:pt x="1273771" y="2506827"/>
                </a:lnTo>
                <a:lnTo>
                  <a:pt x="1322630" y="2505922"/>
                </a:lnTo>
                <a:lnTo>
                  <a:pt x="1371023" y="2503228"/>
                </a:lnTo>
                <a:lnTo>
                  <a:pt x="1418918" y="2498779"/>
                </a:lnTo>
                <a:lnTo>
                  <a:pt x="1466282" y="2492605"/>
                </a:lnTo>
                <a:lnTo>
                  <a:pt x="1513081" y="2484741"/>
                </a:lnTo>
                <a:lnTo>
                  <a:pt x="1559284" y="2475217"/>
                </a:lnTo>
                <a:lnTo>
                  <a:pt x="1604856" y="2464068"/>
                </a:lnTo>
                <a:lnTo>
                  <a:pt x="1649766" y="2451325"/>
                </a:lnTo>
                <a:lnTo>
                  <a:pt x="1693979" y="2437020"/>
                </a:lnTo>
                <a:lnTo>
                  <a:pt x="1737463" y="2421186"/>
                </a:lnTo>
                <a:lnTo>
                  <a:pt x="1780186" y="2403856"/>
                </a:lnTo>
                <a:lnTo>
                  <a:pt x="1822113" y="2385063"/>
                </a:lnTo>
                <a:lnTo>
                  <a:pt x="1863212" y="2364837"/>
                </a:lnTo>
                <a:lnTo>
                  <a:pt x="1903450" y="2343213"/>
                </a:lnTo>
                <a:lnTo>
                  <a:pt x="1942794" y="2320221"/>
                </a:lnTo>
                <a:lnTo>
                  <a:pt x="1981211" y="2295896"/>
                </a:lnTo>
                <a:lnTo>
                  <a:pt x="2018668" y="2270269"/>
                </a:lnTo>
                <a:lnTo>
                  <a:pt x="2055133" y="2243373"/>
                </a:lnTo>
                <a:lnTo>
                  <a:pt x="2090571" y="2215240"/>
                </a:lnTo>
                <a:lnTo>
                  <a:pt x="2124950" y="2185903"/>
                </a:lnTo>
                <a:lnTo>
                  <a:pt x="2158238" y="2155394"/>
                </a:lnTo>
                <a:lnTo>
                  <a:pt x="2190400" y="2123746"/>
                </a:lnTo>
                <a:lnTo>
                  <a:pt x="2221405" y="2090990"/>
                </a:lnTo>
                <a:lnTo>
                  <a:pt x="2251219" y="2057160"/>
                </a:lnTo>
                <a:lnTo>
                  <a:pt x="2279809" y="2022289"/>
                </a:lnTo>
                <a:lnTo>
                  <a:pt x="2307142" y="1986407"/>
                </a:lnTo>
                <a:lnTo>
                  <a:pt x="2333185" y="1949549"/>
                </a:lnTo>
                <a:lnTo>
                  <a:pt x="2357906" y="1911746"/>
                </a:lnTo>
                <a:lnTo>
                  <a:pt x="2381270" y="1873030"/>
                </a:lnTo>
                <a:lnTo>
                  <a:pt x="2403246" y="1833435"/>
                </a:lnTo>
                <a:lnTo>
                  <a:pt x="2423800" y="1792993"/>
                </a:lnTo>
                <a:lnTo>
                  <a:pt x="2442899" y="1751736"/>
                </a:lnTo>
                <a:lnTo>
                  <a:pt x="2460511" y="1709696"/>
                </a:lnTo>
                <a:lnTo>
                  <a:pt x="2476602" y="1666907"/>
                </a:lnTo>
                <a:lnTo>
                  <a:pt x="2491139" y="1623400"/>
                </a:lnTo>
                <a:lnTo>
                  <a:pt x="2504089" y="1579208"/>
                </a:lnTo>
                <a:lnTo>
                  <a:pt x="2515420" y="1534364"/>
                </a:lnTo>
                <a:lnTo>
                  <a:pt x="2525098" y="1488900"/>
                </a:lnTo>
                <a:lnTo>
                  <a:pt x="2533090" y="1442848"/>
                </a:lnTo>
                <a:lnTo>
                  <a:pt x="2539364" y="1396241"/>
                </a:lnTo>
                <a:lnTo>
                  <a:pt x="2543886" y="1349111"/>
                </a:lnTo>
                <a:lnTo>
                  <a:pt x="2546623" y="1301491"/>
                </a:lnTo>
                <a:lnTo>
                  <a:pt x="2547543" y="1253413"/>
                </a:lnTo>
                <a:lnTo>
                  <a:pt x="2546623" y="1205336"/>
                </a:lnTo>
                <a:lnTo>
                  <a:pt x="2543886" y="1157716"/>
                </a:lnTo>
                <a:lnTo>
                  <a:pt x="2539364" y="1110586"/>
                </a:lnTo>
                <a:lnTo>
                  <a:pt x="2533090" y="1063979"/>
                </a:lnTo>
                <a:lnTo>
                  <a:pt x="2525098" y="1017927"/>
                </a:lnTo>
                <a:lnTo>
                  <a:pt x="2515420" y="972463"/>
                </a:lnTo>
                <a:lnTo>
                  <a:pt x="2504089" y="927619"/>
                </a:lnTo>
                <a:lnTo>
                  <a:pt x="2491139" y="883427"/>
                </a:lnTo>
                <a:lnTo>
                  <a:pt x="2476602" y="839920"/>
                </a:lnTo>
                <a:lnTo>
                  <a:pt x="2460511" y="797131"/>
                </a:lnTo>
                <a:lnTo>
                  <a:pt x="2442899" y="755091"/>
                </a:lnTo>
                <a:lnTo>
                  <a:pt x="2423800" y="713834"/>
                </a:lnTo>
                <a:lnTo>
                  <a:pt x="2403246" y="673392"/>
                </a:lnTo>
                <a:lnTo>
                  <a:pt x="2381270" y="633797"/>
                </a:lnTo>
                <a:lnTo>
                  <a:pt x="2357906" y="595082"/>
                </a:lnTo>
                <a:lnTo>
                  <a:pt x="2333185" y="557278"/>
                </a:lnTo>
                <a:lnTo>
                  <a:pt x="2307142" y="520420"/>
                </a:lnTo>
                <a:lnTo>
                  <a:pt x="2279809" y="484539"/>
                </a:lnTo>
                <a:lnTo>
                  <a:pt x="2251219" y="449667"/>
                </a:lnTo>
                <a:lnTo>
                  <a:pt x="2221405" y="415837"/>
                </a:lnTo>
                <a:lnTo>
                  <a:pt x="2190400" y="383081"/>
                </a:lnTo>
                <a:lnTo>
                  <a:pt x="2158238" y="351433"/>
                </a:lnTo>
                <a:lnTo>
                  <a:pt x="2124950" y="320924"/>
                </a:lnTo>
                <a:lnTo>
                  <a:pt x="2090571" y="291587"/>
                </a:lnTo>
                <a:lnTo>
                  <a:pt x="2055133" y="263454"/>
                </a:lnTo>
                <a:lnTo>
                  <a:pt x="2018668" y="236558"/>
                </a:lnTo>
                <a:lnTo>
                  <a:pt x="1981211" y="210931"/>
                </a:lnTo>
                <a:lnTo>
                  <a:pt x="1942794" y="186605"/>
                </a:lnTo>
                <a:lnTo>
                  <a:pt x="1903450" y="163614"/>
                </a:lnTo>
                <a:lnTo>
                  <a:pt x="1863212" y="141990"/>
                </a:lnTo>
                <a:lnTo>
                  <a:pt x="1822113" y="121764"/>
                </a:lnTo>
                <a:lnTo>
                  <a:pt x="1780186" y="102970"/>
                </a:lnTo>
                <a:lnTo>
                  <a:pt x="1737463" y="85640"/>
                </a:lnTo>
                <a:lnTo>
                  <a:pt x="1693979" y="69807"/>
                </a:lnTo>
                <a:lnTo>
                  <a:pt x="1649766" y="55502"/>
                </a:lnTo>
                <a:lnTo>
                  <a:pt x="1604856" y="42759"/>
                </a:lnTo>
                <a:lnTo>
                  <a:pt x="1559284" y="31609"/>
                </a:lnTo>
                <a:lnTo>
                  <a:pt x="1513081" y="22086"/>
                </a:lnTo>
                <a:lnTo>
                  <a:pt x="1466282" y="14221"/>
                </a:lnTo>
                <a:lnTo>
                  <a:pt x="1418918" y="8048"/>
                </a:lnTo>
                <a:lnTo>
                  <a:pt x="1371023" y="3598"/>
                </a:lnTo>
                <a:lnTo>
                  <a:pt x="1322630" y="905"/>
                </a:lnTo>
                <a:lnTo>
                  <a:pt x="127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71869" y="4512640"/>
            <a:ext cx="1496060" cy="4959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 indent="324485">
              <a:lnSpc>
                <a:spcPct val="103600"/>
              </a:lnSpc>
              <a:spcBef>
                <a:spcPts val="65"/>
              </a:spcBef>
            </a:pPr>
            <a:r>
              <a:rPr dirty="0" sz="1500" spc="5" b="1">
                <a:solidFill>
                  <a:srgbClr val="E30600"/>
                </a:solidFill>
                <a:latin typeface="Calibri"/>
                <a:cs typeface="Calibri"/>
              </a:rPr>
              <a:t>ENTORNO  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URBANO Y</a:t>
            </a:r>
            <a:r>
              <a:rPr dirty="0" sz="1500" spc="0" b="1">
                <a:solidFill>
                  <a:srgbClr val="E30600"/>
                </a:solidFill>
                <a:latin typeface="Calibri"/>
                <a:cs typeface="Calibri"/>
              </a:rPr>
              <a:t> </a:t>
            </a:r>
            <a:r>
              <a:rPr dirty="0" sz="1500" spc="10" b="1">
                <a:solidFill>
                  <a:srgbClr val="E30600"/>
                </a:solidFill>
                <a:latin typeface="Calibri"/>
                <a:cs typeface="Calibri"/>
              </a:rPr>
              <a:t>RURAL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50092" y="3012846"/>
            <a:ext cx="2564231" cy="1851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56591" y="5073976"/>
            <a:ext cx="923277" cy="652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20782" y="3052013"/>
            <a:ext cx="2646578" cy="2063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72404" y="3425365"/>
            <a:ext cx="626745" cy="8420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80"/>
              </a:spcBef>
            </a:pP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Jaén  </a:t>
            </a:r>
            <a:r>
              <a:rPr dirty="0" sz="1300" spc="20" b="1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 sz="1300" spc="-15" b="1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1300" spc="15" b="1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1300" spc="15" b="1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a  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Almería  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Murcia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4388" y="3466208"/>
            <a:ext cx="861060" cy="6394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Ciudad</a:t>
            </a:r>
            <a:r>
              <a:rPr dirty="0" sz="1300" spc="-6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Real  Ceuta  </a:t>
            </a:r>
            <a:r>
              <a:rPr dirty="0" sz="1300" spc="-5" b="1">
                <a:solidFill>
                  <a:srgbClr val="7F7F7F"/>
                </a:solidFill>
                <a:latin typeface="Calibri"/>
                <a:cs typeface="Calibri"/>
              </a:rPr>
              <a:t>Toledo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4584" y="5879970"/>
            <a:ext cx="1648460" cy="6394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Cataluña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630"/>
              </a:lnSpc>
              <a:spcBef>
                <a:spcPts val="35"/>
              </a:spcBef>
            </a:pP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Comunidad </a:t>
            </a:r>
            <a:r>
              <a:rPr dirty="0" sz="1300" spc="0" b="1">
                <a:solidFill>
                  <a:srgbClr val="7F7F7F"/>
                </a:solidFill>
                <a:latin typeface="Calibri"/>
                <a:cs typeface="Calibri"/>
              </a:rPr>
              <a:t>Valenciana  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Mallorca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38044" y="3467072"/>
            <a:ext cx="1315085" cy="1256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89915">
              <a:lnSpc>
                <a:spcPct val="102499"/>
              </a:lnSpc>
              <a:spcBef>
                <a:spcPts val="90"/>
              </a:spcBef>
            </a:pPr>
            <a:r>
              <a:rPr dirty="0" sz="1300" spc="25" b="1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1300" spc="15" b="1">
                <a:solidFill>
                  <a:srgbClr val="7F7F7F"/>
                </a:solidFill>
                <a:latin typeface="Calibri"/>
                <a:cs typeface="Calibri"/>
              </a:rPr>
              <a:t>nd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lucí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a  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Asturias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3600"/>
              </a:lnSpc>
              <a:spcBef>
                <a:spcPts val="20"/>
              </a:spcBef>
            </a:pP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Castilla la </a:t>
            </a: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Mancha  </a:t>
            </a:r>
            <a:r>
              <a:rPr dirty="0" sz="1300" spc="5" b="1">
                <a:solidFill>
                  <a:srgbClr val="7F7F7F"/>
                </a:solidFill>
                <a:latin typeface="Calibri"/>
                <a:cs typeface="Calibri"/>
              </a:rPr>
              <a:t>Extremadura  Galicia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300" spc="10" b="1">
                <a:solidFill>
                  <a:srgbClr val="7F7F7F"/>
                </a:solidFill>
                <a:latin typeface="Calibri"/>
                <a:cs typeface="Calibri"/>
              </a:rPr>
              <a:t>Madrid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50566" y="1130541"/>
            <a:ext cx="869289" cy="3453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19856" y="1130541"/>
            <a:ext cx="3191027" cy="23322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50566" y="1130541"/>
            <a:ext cx="4060316" cy="34539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14493" y="1645500"/>
            <a:ext cx="2492578" cy="12134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14493" y="1645502"/>
            <a:ext cx="2927413" cy="24010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607075" y="1645500"/>
            <a:ext cx="434831" cy="2401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>
                <a:solidFill>
                  <a:srgbClr val="E30600"/>
                </a:solidFill>
              </a:rPr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1"/>
            <a:ext cx="10282415" cy="658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19530"/>
            <a:ext cx="10282415" cy="378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52858" y="6268608"/>
            <a:ext cx="4551045" cy="553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450" spc="0">
                <a:solidFill>
                  <a:srgbClr val="FFFFFF"/>
                </a:solidFill>
                <a:latin typeface="Arial"/>
                <a:cs typeface="Arial"/>
              </a:rPr>
              <a:t>Contenido </a:t>
            </a:r>
            <a:r>
              <a:rPr dirty="0" sz="345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34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50" spc="0">
                <a:solidFill>
                  <a:srgbClr val="FFFFFF"/>
                </a:solidFill>
                <a:latin typeface="Arial"/>
                <a:cs typeface="Arial"/>
              </a:rPr>
              <a:t>proyecto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3540" y="6965112"/>
            <a:ext cx="957388" cy="266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2017" y="6804106"/>
            <a:ext cx="923678" cy="6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584" y="6875201"/>
            <a:ext cx="630871" cy="445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686384"/>
            <a:ext cx="3172460" cy="915669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329"/>
              </a:lnSpc>
              <a:spcBef>
                <a:spcPts val="500"/>
              </a:spcBef>
            </a:pPr>
            <a:r>
              <a:rPr dirty="0" spc="5"/>
              <a:t>GIRA </a:t>
            </a:r>
            <a:r>
              <a:rPr dirty="0" spc="0"/>
              <a:t>Mujeres:  </a:t>
            </a:r>
            <a:r>
              <a:rPr dirty="0" spc="5"/>
              <a:t>Emprende </a:t>
            </a:r>
            <a:r>
              <a:rPr dirty="0" spc="0"/>
              <a:t>tu</a:t>
            </a:r>
            <a:r>
              <a:rPr dirty="0" spc="-70"/>
              <a:t> </a:t>
            </a:r>
            <a:r>
              <a:rPr dirty="0" spc="0"/>
              <a:t>viaje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295" y="3604590"/>
            <a:ext cx="4166870" cy="7029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75"/>
              </a:spcBef>
            </a:pP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GIRA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Mujeres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se plantea </a:t>
            </a: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 viaje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mujer  emprendedora,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proyecto de formación e impulso 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sobre un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itinerario definido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tres</a:t>
            </a:r>
            <a:r>
              <a:rPr dirty="0" sz="1300" spc="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paradas.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7094" y="2024608"/>
            <a:ext cx="3039059" cy="445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55612"/>
            <a:ext cx="10282415" cy="7261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295" y="686384"/>
            <a:ext cx="4630420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>
                <a:solidFill>
                  <a:srgbClr val="FFFFFF"/>
                </a:solidFill>
              </a:rPr>
              <a:t>Itinerario de </a:t>
            </a:r>
            <a:r>
              <a:rPr dirty="0" spc="5">
                <a:solidFill>
                  <a:srgbClr val="FFFFFF"/>
                </a:solidFill>
              </a:rPr>
              <a:t>GIRA</a:t>
            </a:r>
            <a:r>
              <a:rPr dirty="0" spc="-155">
                <a:solidFill>
                  <a:srgbClr val="FFFFFF"/>
                </a:solidFill>
              </a:rPr>
              <a:t> </a:t>
            </a:r>
            <a:r>
              <a:rPr dirty="0" spc="0">
                <a:solidFill>
                  <a:srgbClr val="FFFFFF"/>
                </a:solidFill>
              </a:rPr>
              <a:t>Mujeres</a:t>
            </a:r>
          </a:p>
        </p:txBody>
      </p:sp>
      <p:sp>
        <p:nvSpPr>
          <p:cNvPr id="5" name="object 5"/>
          <p:cNvSpPr/>
          <p:nvPr/>
        </p:nvSpPr>
        <p:spPr>
          <a:xfrm>
            <a:off x="882307" y="1795678"/>
            <a:ext cx="3228428" cy="24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86893" y="1522475"/>
            <a:ext cx="3141383" cy="2725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5296" y="3350915"/>
            <a:ext cx="5123649" cy="2706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11096" y="5300938"/>
            <a:ext cx="558943" cy="1169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67924" y="4759124"/>
            <a:ext cx="3149015" cy="22527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09466" y="5092752"/>
            <a:ext cx="279400" cy="118110"/>
          </a:xfrm>
          <a:custGeom>
            <a:avLst/>
            <a:gdLst/>
            <a:ahLst/>
            <a:cxnLst/>
            <a:rect l="l" t="t" r="r" b="b"/>
            <a:pathLst>
              <a:path w="279400" h="118110">
                <a:moveTo>
                  <a:pt x="0" y="117930"/>
                </a:moveTo>
                <a:lnTo>
                  <a:pt x="278913" y="117930"/>
                </a:lnTo>
                <a:lnTo>
                  <a:pt x="278913" y="0"/>
                </a:lnTo>
                <a:lnTo>
                  <a:pt x="0" y="0"/>
                </a:lnTo>
                <a:lnTo>
                  <a:pt x="0" y="117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09466" y="5092750"/>
            <a:ext cx="279400" cy="118110"/>
          </a:xfrm>
          <a:custGeom>
            <a:avLst/>
            <a:gdLst/>
            <a:ahLst/>
            <a:cxnLst/>
            <a:rect l="l" t="t" r="r" b="b"/>
            <a:pathLst>
              <a:path w="279400" h="118110">
                <a:moveTo>
                  <a:pt x="0" y="0"/>
                </a:moveTo>
                <a:lnTo>
                  <a:pt x="278913" y="0"/>
                </a:lnTo>
                <a:lnTo>
                  <a:pt x="278913" y="117930"/>
                </a:lnTo>
                <a:lnTo>
                  <a:pt x="0" y="117930"/>
                </a:lnTo>
                <a:lnTo>
                  <a:pt x="0" y="0"/>
                </a:lnTo>
                <a:close/>
              </a:path>
            </a:pathLst>
          </a:custGeom>
          <a:ln w="9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3"/>
            <a:ext cx="10282415" cy="6573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34793"/>
            <a:ext cx="10282415" cy="378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0465" y="6171015"/>
            <a:ext cx="5218430" cy="6096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00" spc="10">
                <a:solidFill>
                  <a:srgbClr val="FFFFFF"/>
                </a:solidFill>
              </a:rPr>
              <a:t>Nuestros</a:t>
            </a:r>
            <a:r>
              <a:rPr dirty="0" sz="3800" spc="50">
                <a:solidFill>
                  <a:srgbClr val="FFFFFF"/>
                </a:solidFill>
              </a:rPr>
              <a:t> </a:t>
            </a:r>
            <a:r>
              <a:rPr dirty="0" sz="3800" spc="10">
                <a:solidFill>
                  <a:srgbClr val="FFFFFF"/>
                </a:solidFill>
              </a:rPr>
              <a:t>colaboradores</a:t>
            </a:r>
            <a:endParaRPr sz="3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3495"/>
              </a:lnSpc>
              <a:spcBef>
                <a:spcPts val="115"/>
              </a:spcBef>
            </a:pPr>
            <a:r>
              <a:rPr dirty="0" spc="0"/>
              <a:t>Impartición</a:t>
            </a:r>
          </a:p>
          <a:p>
            <a:pPr marL="12700">
              <a:lnSpc>
                <a:spcPts val="3495"/>
              </a:lnSpc>
            </a:pPr>
            <a:r>
              <a:rPr dirty="0" spc="0"/>
              <a:t>y</a:t>
            </a:r>
            <a:r>
              <a:rPr dirty="0" spc="-35"/>
              <a:t> </a:t>
            </a:r>
            <a:r>
              <a:rPr dirty="0" spc="0"/>
              <a:t>organización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295" y="1528318"/>
            <a:ext cx="4129404" cy="492759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de talleres</a:t>
            </a:r>
            <a:r>
              <a:rPr dirty="0" sz="3050" spc="-20">
                <a:solidFill>
                  <a:srgbClr val="E30600"/>
                </a:solidFill>
                <a:latin typeface="Arial"/>
                <a:cs typeface="Arial"/>
              </a:rPr>
              <a:t> </a:t>
            </a: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presenciales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0860" y="2904564"/>
            <a:ext cx="5748655" cy="1963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11000"/>
              </a:lnSpc>
              <a:spcBef>
                <a:spcPts val="95"/>
              </a:spcBef>
            </a:pP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Fundación Mujeres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una organización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gubernamental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sin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ánimo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lucro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que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trabaja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puesta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marcha 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proyectos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intervención,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diferentes ámbitos 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participación social, política, económica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cultural,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objetivo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lograr que la  igualdad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oportunidades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sea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real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dirty="0" sz="115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efectiva.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400"/>
              </a:lnSpc>
            </a:pP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Han desarrollado fórmulas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exitosas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intervención en diferentes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campos,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siempre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una atención especial puesta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desarrollo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respeto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derechos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de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mujeres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desde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firme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convicción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que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igualdad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oportunidades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entre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mujeres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hombres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es un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elemento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calidad para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sociedad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su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conjunto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para  cada una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instituciones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organizaciones públicas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privadas que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componen.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2595" y="710525"/>
            <a:ext cx="2278532" cy="633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3495"/>
              </a:lnSpc>
              <a:spcBef>
                <a:spcPts val="115"/>
              </a:spcBef>
            </a:pPr>
            <a:r>
              <a:rPr dirty="0" spc="0"/>
              <a:t>Impartición</a:t>
            </a:r>
          </a:p>
          <a:p>
            <a:pPr marL="12700">
              <a:lnSpc>
                <a:spcPts val="3495"/>
              </a:lnSpc>
            </a:pPr>
            <a:r>
              <a:rPr dirty="0" spc="0"/>
              <a:t>y</a:t>
            </a:r>
            <a:r>
              <a:rPr dirty="0" spc="-35"/>
              <a:t> </a:t>
            </a:r>
            <a:r>
              <a:rPr dirty="0" spc="0"/>
              <a:t>organización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295" y="1528318"/>
            <a:ext cx="4128770" cy="492759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de talleres</a:t>
            </a:r>
            <a:r>
              <a:rPr dirty="0" sz="3050" spc="-25">
                <a:solidFill>
                  <a:srgbClr val="E30600"/>
                </a:solidFill>
                <a:latin typeface="Arial"/>
                <a:cs typeface="Arial"/>
              </a:rPr>
              <a:t> </a:t>
            </a: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presenciales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0860" y="2904564"/>
            <a:ext cx="5749290" cy="2737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1000"/>
              </a:lnSpc>
              <a:spcBef>
                <a:spcPts val="95"/>
              </a:spcBef>
            </a:pP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Alma Natura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una empresa social que diseña proyectos públicos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y/o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privados para  las comunidades rurales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España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propósito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ayudar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fijación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de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población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rural.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400"/>
              </a:lnSpc>
            </a:pP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una trayectoria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más de 20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años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experiencia,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desde 2013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primera 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empresa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española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certificada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nivel Internacional como </a:t>
            </a:r>
            <a:r>
              <a:rPr dirty="0" sz="1150" spc="5" b="1">
                <a:solidFill>
                  <a:srgbClr val="7F7F7F"/>
                </a:solidFill>
                <a:latin typeface="Arial"/>
                <a:cs typeface="Arial"/>
              </a:rPr>
              <a:t>B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Corporation,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una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comunidad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empresas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nivel mundial que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están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apostando por redefinir el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éxito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en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negocios,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para ser las mejores empresas del mundo sino para ser las mejores  empresas </a:t>
            </a:r>
            <a:r>
              <a:rPr dirty="0" sz="1150" spc="-20">
                <a:solidFill>
                  <a:srgbClr val="7F7F7F"/>
                </a:solidFill>
                <a:latin typeface="Arial"/>
                <a:cs typeface="Arial"/>
              </a:rPr>
              <a:t>PARA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</a:t>
            </a:r>
            <a:r>
              <a:rPr dirty="0" sz="1150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mundo.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0200"/>
              </a:lnSpc>
              <a:spcBef>
                <a:spcPts val="5"/>
              </a:spcBef>
            </a:pP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Transparencia,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responsabilidad, cercanía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profesionalidad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valores que les  definen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por los que apuestan fielmente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agentes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cambio para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generación 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oportunidades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impulso del mundo rural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través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del empoderamiento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  disminución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vulnerabilidad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</a:t>
            </a:r>
            <a:r>
              <a:rPr dirty="0" sz="115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personas.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2969" y="366522"/>
            <a:ext cx="2422067" cy="17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934713"/>
            <a:ext cx="10282415" cy="192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3495"/>
              </a:lnSpc>
              <a:spcBef>
                <a:spcPts val="115"/>
              </a:spcBef>
            </a:pPr>
            <a:r>
              <a:rPr dirty="0" spc="0"/>
              <a:t>Impartición</a:t>
            </a:r>
          </a:p>
          <a:p>
            <a:pPr marL="12700">
              <a:lnSpc>
                <a:spcPts val="3495"/>
              </a:lnSpc>
            </a:pPr>
            <a:r>
              <a:rPr dirty="0" spc="0"/>
              <a:t>y</a:t>
            </a:r>
            <a:r>
              <a:rPr dirty="0" spc="-35"/>
              <a:t> </a:t>
            </a:r>
            <a:r>
              <a:rPr dirty="0" spc="0"/>
              <a:t>organización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295" y="1528318"/>
            <a:ext cx="4128770" cy="492759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de talleres</a:t>
            </a:r>
            <a:r>
              <a:rPr dirty="0" sz="3050" spc="-25">
                <a:solidFill>
                  <a:srgbClr val="E30600"/>
                </a:solidFill>
                <a:latin typeface="Arial"/>
                <a:cs typeface="Arial"/>
              </a:rPr>
              <a:t> </a:t>
            </a:r>
            <a:r>
              <a:rPr dirty="0" sz="3050" spc="0">
                <a:solidFill>
                  <a:srgbClr val="E30600"/>
                </a:solidFill>
                <a:latin typeface="Arial"/>
                <a:cs typeface="Arial"/>
              </a:rPr>
              <a:t>presenciales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8502" y="547103"/>
            <a:ext cx="2112625" cy="170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82061" y="3207485"/>
            <a:ext cx="7117080" cy="257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ASOCIACIÓN FÓRUM DONA </a:t>
            </a:r>
            <a:r>
              <a:rPr dirty="0" sz="1150" spc="-15" b="1">
                <a:solidFill>
                  <a:srgbClr val="7F7F7F"/>
                </a:solidFill>
                <a:latin typeface="Arial"/>
                <a:cs typeface="Arial"/>
              </a:rPr>
              <a:t>ACTIVA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2010 nace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una entidad dedicada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facilitar,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garantizar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3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acompañar,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proceso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inserción social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laboral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todas las mujeres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especialmente aquellas que se  encuentran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situación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mayor vulnerabilidad, tomando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base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crecimiento personal, para  ayudarlas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desarrollar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competencias profesionales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plenitud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consciencia.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asociación les  proporciona herramientas, metodologías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actividades que harán posible el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éxito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profesional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dirty="0" sz="1150" spc="3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ideas 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15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negocio.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15399"/>
              </a:lnSpc>
              <a:spcBef>
                <a:spcPts val="975"/>
              </a:spcBef>
            </a:pP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DONA </a:t>
            </a:r>
            <a:r>
              <a:rPr dirty="0" sz="1150" spc="-15">
                <a:solidFill>
                  <a:srgbClr val="7F7F7F"/>
                </a:solidFill>
                <a:latin typeface="Arial"/>
                <a:cs typeface="Arial"/>
              </a:rPr>
              <a:t>ACTIVA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tiene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objetivos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facilitar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incorporación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las mujeres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al mercado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laboral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y 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fomentar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igualdad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oportunidades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las mujeres en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ámbito </a:t>
            </a:r>
            <a:r>
              <a:rPr dirty="0" sz="1150" spc="-5" b="1">
                <a:solidFill>
                  <a:srgbClr val="7F7F7F"/>
                </a:solidFill>
                <a:latin typeface="Arial"/>
                <a:cs typeface="Arial"/>
              </a:rPr>
              <a:t>social </a:t>
            </a:r>
            <a:r>
              <a:rPr dirty="0" sz="1150" spc="0" b="1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laboral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mediante la  formación,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promoción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apoyo al emprendimiento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la </a:t>
            </a:r>
            <a:r>
              <a:rPr dirty="0" sz="1150" spc="-15">
                <a:solidFill>
                  <a:srgbClr val="7F7F7F"/>
                </a:solidFill>
                <a:latin typeface="Arial"/>
                <a:cs typeface="Arial"/>
              </a:rPr>
              <a:t>mujer. </a:t>
            </a:r>
            <a:r>
              <a:rPr dirty="0" sz="1150" spc="-20">
                <a:solidFill>
                  <a:srgbClr val="7F7F7F"/>
                </a:solidFill>
                <a:latin typeface="Arial"/>
                <a:cs typeface="Arial"/>
              </a:rPr>
              <a:t>También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participa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fomento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  difusión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todo tipo 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iniciativas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refuerzo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participación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presencia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mujer dentro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del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mundo empresarial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social. Promueve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dinamización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redes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información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cooperación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entre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 entidades que trabajan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mismas</a:t>
            </a:r>
            <a:r>
              <a:rPr dirty="0" sz="115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finalidades.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7106" y="2781420"/>
            <a:ext cx="941705" cy="436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5"/>
              <a:t>Índice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658934" y="6919252"/>
            <a:ext cx="814069" cy="279400"/>
          </a:xfrm>
          <a:prstGeom prst="rect">
            <a:avLst/>
          </a:prstGeom>
          <a:solidFill>
            <a:srgbClr val="E30613"/>
          </a:solidFill>
        </p:spPr>
        <p:txBody>
          <a:bodyPr wrap="square" lIns="0" tIns="3746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106" y="3469049"/>
            <a:ext cx="2361565" cy="20097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995044">
              <a:lnSpc>
                <a:spcPct val="153500"/>
              </a:lnSpc>
              <a:spcBef>
                <a:spcPts val="90"/>
              </a:spcBef>
            </a:pP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Ante</a:t>
            </a:r>
            <a:r>
              <a:rPr dirty="0" sz="1700" spc="1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edente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s  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Objetivos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3130"/>
              </a:lnSpc>
              <a:spcBef>
                <a:spcPts val="254"/>
              </a:spcBef>
            </a:pPr>
            <a:r>
              <a:rPr dirty="0" sz="1700" spc="15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quién </a:t>
            </a:r>
            <a:r>
              <a:rPr dirty="0" sz="1700" spc="10">
                <a:solidFill>
                  <a:srgbClr val="7F7F7F"/>
                </a:solidFill>
                <a:latin typeface="Arial"/>
                <a:cs typeface="Arial"/>
              </a:rPr>
              <a:t>va 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dirigido  Contenido del proyecto  Nuestros</a:t>
            </a:r>
            <a:r>
              <a:rPr dirty="0" sz="17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700" spc="5">
                <a:solidFill>
                  <a:srgbClr val="7F7F7F"/>
                </a:solidFill>
                <a:latin typeface="Arial"/>
                <a:cs typeface="Arial"/>
              </a:rPr>
              <a:t>colaboradores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67" y="3469049"/>
            <a:ext cx="270510" cy="2009775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ctr" marL="121920">
              <a:lnSpc>
                <a:spcPct val="100000"/>
              </a:lnSpc>
              <a:spcBef>
                <a:spcPts val="1185"/>
              </a:spcBef>
            </a:pPr>
            <a:r>
              <a:rPr dirty="0" sz="1700" spc="10" b="1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  <a:p>
            <a:pPr algn="ctr" marL="121920">
              <a:lnSpc>
                <a:spcPct val="100000"/>
              </a:lnSpc>
              <a:spcBef>
                <a:spcPts val="1090"/>
              </a:spcBef>
            </a:pPr>
            <a:r>
              <a:rPr dirty="0" sz="1700" spc="10" b="1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1700" spc="5" b="1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dirty="0" sz="1700" spc="5" b="1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dirty="0" sz="1700" spc="5" b="1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0633" y="1472111"/>
            <a:ext cx="4039362" cy="526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686384"/>
            <a:ext cx="4605655" cy="133477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3495"/>
              </a:lnSpc>
              <a:spcBef>
                <a:spcPts val="115"/>
              </a:spcBef>
            </a:pPr>
            <a:r>
              <a:rPr dirty="0" spc="0"/>
              <a:t>Organización</a:t>
            </a:r>
          </a:p>
          <a:p>
            <a:pPr marL="12700" marR="5080">
              <a:lnSpc>
                <a:spcPts val="3300"/>
              </a:lnSpc>
              <a:spcBef>
                <a:spcPts val="245"/>
              </a:spcBef>
            </a:pPr>
            <a:r>
              <a:rPr dirty="0" spc="0"/>
              <a:t>e impartición de formación  en</a:t>
            </a:r>
            <a:r>
              <a:rPr dirty="0"/>
              <a:t> </a:t>
            </a:r>
            <a:r>
              <a:rPr dirty="0" spc="0"/>
              <a:t>empleabilidad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0860" y="2904564"/>
            <a:ext cx="5713095" cy="3900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5"/>
              </a:spcBef>
            </a:pPr>
            <a:r>
              <a:rPr dirty="0" sz="1150" b="1">
                <a:solidFill>
                  <a:srgbClr val="7F7F7F"/>
                </a:solidFill>
                <a:latin typeface="Arial"/>
                <a:cs typeface="Arial"/>
              </a:rPr>
              <a:t>Cruz Roja Española,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través de su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Plan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Empleo tiene por objeto que las personas 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dificultad social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muy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alejadas del mercado laboral puedan superar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dificultades,  reforzar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capacidades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estar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mejores condiciones para tener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trabajo. </a:t>
            </a:r>
            <a:r>
              <a:rPr dirty="0" sz="1150" spc="5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lo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largo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más de 15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años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vida del Plan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Empleo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Cruz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Roja, los logros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se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han orientado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tres</a:t>
            </a:r>
            <a:r>
              <a:rPr dirty="0" sz="115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direcciones: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03505" algn="l"/>
              </a:tabLst>
            </a:pP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Mejorar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empleabilidad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personas reforzando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sus</a:t>
            </a:r>
            <a:r>
              <a:rPr dirty="0" sz="115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capacidades.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F7F7F"/>
              </a:buClr>
              <a:buFont typeface="Arial"/>
              <a:buChar char="-"/>
            </a:pPr>
            <a:endParaRPr sz="1300">
              <a:latin typeface="Times New Roman"/>
              <a:cs typeface="Times New Roman"/>
            </a:endParaRPr>
          </a:p>
          <a:p>
            <a:pPr marL="12700" marR="250825">
              <a:lnSpc>
                <a:spcPct val="111000"/>
              </a:lnSpc>
              <a:buChar char="-"/>
              <a:tabLst>
                <a:tab pos="103505" algn="l"/>
              </a:tabLst>
            </a:pP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Facilitar el acceso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 mantenimiento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un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empleo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muchas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ellas,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que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ha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supuesto una mejora directa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condiciones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15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vida.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7F7F7F"/>
              </a:buClr>
              <a:buFont typeface="Arial"/>
              <a:buChar char="-"/>
            </a:pPr>
            <a:endParaRPr sz="1350">
              <a:latin typeface="Times New Roman"/>
              <a:cs typeface="Times New Roman"/>
            </a:endParaRPr>
          </a:p>
          <a:p>
            <a:pPr marL="12700" marR="178435">
              <a:lnSpc>
                <a:spcPct val="108600"/>
              </a:lnSpc>
              <a:buChar char="-"/>
              <a:tabLst>
                <a:tab pos="103505" algn="l"/>
              </a:tabLst>
            </a:pP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Generar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más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igualdad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oportunidades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trato 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nuestra sociedad, cambiando  las mentalidades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entornos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más</a:t>
            </a:r>
            <a:r>
              <a:rPr dirty="0" sz="115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cercanos.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41605">
              <a:lnSpc>
                <a:spcPct val="110600"/>
              </a:lnSpc>
              <a:spcBef>
                <a:spcPts val="5"/>
              </a:spcBef>
            </a:pP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piedras angulares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sin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que esos logros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hubieran sido posibles: el  esfuerzo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compromiso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personas participantes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los proyectos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alianzas 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que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se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han ido construyendo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día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día. Alianzas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las administraciones públicas </a:t>
            </a:r>
            <a:r>
              <a:rPr dirty="0" sz="1150" spc="-10">
                <a:solidFill>
                  <a:srgbClr val="7F7F7F"/>
                </a:solidFill>
                <a:latin typeface="Arial"/>
                <a:cs typeface="Arial"/>
              </a:rPr>
              <a:t>en 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sus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diferentes niveles,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también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empresas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personas empleadoras,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sin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cuya  implicación </a:t>
            </a:r>
            <a:r>
              <a:rPr dirty="0" sz="1150" spc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colaboración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con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nuestros equipos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no sería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posible crear oportunidades  para </a:t>
            </a:r>
            <a:r>
              <a:rPr dirty="0" sz="115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inserción</a:t>
            </a:r>
            <a:r>
              <a:rPr dirty="0" sz="115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7F7F7F"/>
                </a:solidFill>
                <a:latin typeface="Arial"/>
                <a:cs typeface="Arial"/>
              </a:rPr>
              <a:t>laboral.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6467" y="710521"/>
            <a:ext cx="2594660" cy="514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17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686384"/>
            <a:ext cx="3934460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/>
              <a:t>Incubadora y</a:t>
            </a:r>
            <a:r>
              <a:rPr dirty="0"/>
              <a:t> </a:t>
            </a:r>
            <a:r>
              <a:rPr dirty="0" spc="0"/>
              <a:t>Mentoría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2070" marR="5080">
              <a:lnSpc>
                <a:spcPct val="1106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Impact Hub Madrid es </a:t>
            </a:r>
            <a:r>
              <a:rPr dirty="0" spc="0" b="1">
                <a:latin typeface="Arial"/>
                <a:cs typeface="Arial"/>
              </a:rPr>
              <a:t>un </a:t>
            </a:r>
            <a:r>
              <a:rPr dirty="0" b="1">
                <a:latin typeface="Arial"/>
                <a:cs typeface="Arial"/>
              </a:rPr>
              <a:t>centro </a:t>
            </a:r>
            <a:r>
              <a:rPr dirty="0" spc="0" b="1">
                <a:latin typeface="Arial"/>
                <a:cs typeface="Arial"/>
              </a:rPr>
              <a:t>de </a:t>
            </a:r>
            <a:r>
              <a:rPr dirty="0" b="1">
                <a:latin typeface="Arial"/>
                <a:cs typeface="Arial"/>
              </a:rPr>
              <a:t>innovación social. </a:t>
            </a:r>
            <a:r>
              <a:rPr dirty="0"/>
              <a:t>Está formado </a:t>
            </a:r>
            <a:r>
              <a:rPr dirty="0" spc="-5"/>
              <a:t>por una  comunidad </a:t>
            </a:r>
            <a:r>
              <a:rPr dirty="0"/>
              <a:t>de </a:t>
            </a:r>
            <a:r>
              <a:rPr dirty="0" spc="-5"/>
              <a:t>emprendedores, profesionales, empresas </a:t>
            </a:r>
            <a:r>
              <a:rPr dirty="0" spc="0"/>
              <a:t>y </a:t>
            </a:r>
            <a:r>
              <a:rPr dirty="0" spc="-5"/>
              <a:t>organizaciones, </a:t>
            </a:r>
            <a:r>
              <a:rPr dirty="0" spc="0"/>
              <a:t>a </a:t>
            </a:r>
            <a:r>
              <a:rPr dirty="0" spc="-5"/>
              <a:t>los que  ofrecen </a:t>
            </a:r>
            <a:r>
              <a:rPr dirty="0"/>
              <a:t>un </a:t>
            </a:r>
            <a:r>
              <a:rPr dirty="0" spc="-5"/>
              <a:t>espacio </a:t>
            </a:r>
            <a:r>
              <a:rPr dirty="0"/>
              <a:t>en </a:t>
            </a:r>
            <a:r>
              <a:rPr dirty="0" spc="-5"/>
              <a:t>pleno </a:t>
            </a:r>
            <a:r>
              <a:rPr dirty="0"/>
              <a:t>centro de </a:t>
            </a:r>
            <a:r>
              <a:rPr dirty="0" spc="-5"/>
              <a:t>Madrid para </a:t>
            </a:r>
            <a:r>
              <a:rPr dirty="0" spc="-10"/>
              <a:t>trabajar, </a:t>
            </a:r>
            <a:r>
              <a:rPr dirty="0" spc="-5"/>
              <a:t>pero también para  </a:t>
            </a:r>
            <a:r>
              <a:rPr dirty="0"/>
              <a:t>formarse </a:t>
            </a:r>
            <a:r>
              <a:rPr dirty="0" spc="0"/>
              <a:t>y </a:t>
            </a:r>
            <a:r>
              <a:rPr dirty="0" spc="-5"/>
              <a:t>hacer networking. </a:t>
            </a:r>
            <a:r>
              <a:rPr dirty="0" spc="0" b="1">
                <a:latin typeface="Arial"/>
                <a:cs typeface="Arial"/>
              </a:rPr>
              <a:t>Su </a:t>
            </a:r>
            <a:r>
              <a:rPr dirty="0" b="1">
                <a:latin typeface="Arial"/>
                <a:cs typeface="Arial"/>
              </a:rPr>
              <a:t>objetivo es </a:t>
            </a:r>
            <a:r>
              <a:rPr dirty="0" spc="-10" b="1">
                <a:latin typeface="Arial"/>
                <a:cs typeface="Arial"/>
              </a:rPr>
              <a:t>inspirar, </a:t>
            </a:r>
            <a:r>
              <a:rPr dirty="0" spc="-5" b="1">
                <a:latin typeface="Arial"/>
                <a:cs typeface="Arial"/>
              </a:rPr>
              <a:t>conectar </a:t>
            </a:r>
            <a:r>
              <a:rPr dirty="0" spc="0" b="1">
                <a:latin typeface="Arial"/>
                <a:cs typeface="Arial"/>
              </a:rPr>
              <a:t>e </a:t>
            </a:r>
            <a:r>
              <a:rPr dirty="0" b="1">
                <a:latin typeface="Arial"/>
                <a:cs typeface="Arial"/>
              </a:rPr>
              <a:t>impulsar </a:t>
            </a:r>
            <a:r>
              <a:rPr dirty="0" spc="0"/>
              <a:t>a </a:t>
            </a:r>
            <a:r>
              <a:rPr dirty="0" spc="-5"/>
              <a:t>todos  aquellos que, </a:t>
            </a:r>
            <a:r>
              <a:rPr dirty="0"/>
              <a:t>como </a:t>
            </a:r>
            <a:r>
              <a:rPr dirty="0" spc="-5"/>
              <a:t>ellos, quieren generar </a:t>
            </a:r>
            <a:r>
              <a:rPr dirty="0" spc="0" b="1">
                <a:latin typeface="Arial"/>
                <a:cs typeface="Arial"/>
              </a:rPr>
              <a:t>un </a:t>
            </a:r>
            <a:r>
              <a:rPr dirty="0" b="1">
                <a:latin typeface="Arial"/>
                <a:cs typeface="Arial"/>
              </a:rPr>
              <a:t>impacto en </a:t>
            </a:r>
            <a:r>
              <a:rPr dirty="0" spc="0" b="1">
                <a:latin typeface="Arial"/>
                <a:cs typeface="Arial"/>
              </a:rPr>
              <a:t>la </a:t>
            </a:r>
            <a:r>
              <a:rPr dirty="0" b="1">
                <a:latin typeface="Arial"/>
                <a:cs typeface="Arial"/>
              </a:rPr>
              <a:t>sociedad </a:t>
            </a:r>
            <a:r>
              <a:rPr dirty="0" spc="0" b="1">
                <a:latin typeface="Arial"/>
                <a:cs typeface="Arial"/>
              </a:rPr>
              <a:t>por </a:t>
            </a:r>
            <a:r>
              <a:rPr dirty="0" b="1">
                <a:latin typeface="Arial"/>
                <a:cs typeface="Arial"/>
              </a:rPr>
              <a:t>medio de  </a:t>
            </a:r>
            <a:r>
              <a:rPr dirty="0" spc="-5" b="1">
                <a:latin typeface="Arial"/>
                <a:cs typeface="Arial"/>
              </a:rPr>
              <a:t>apuestas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innovadoras.</a:t>
            </a:r>
          </a:p>
          <a:p>
            <a:pPr marL="2579370"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2592070" marR="405130">
              <a:lnSpc>
                <a:spcPct val="109800"/>
              </a:lnSpc>
            </a:pPr>
            <a:r>
              <a:rPr dirty="0" spc="-5"/>
              <a:t>Cuenta </a:t>
            </a:r>
            <a:r>
              <a:rPr dirty="0"/>
              <a:t>con cerca de </a:t>
            </a:r>
            <a:r>
              <a:rPr dirty="0" spc="-5"/>
              <a:t>400 miembros caracterizados por </a:t>
            </a:r>
            <a:r>
              <a:rPr dirty="0"/>
              <a:t>su </a:t>
            </a:r>
            <a:r>
              <a:rPr dirty="0" spc="-5"/>
              <a:t>heterogeneidad: </a:t>
            </a:r>
            <a:r>
              <a:rPr dirty="0"/>
              <a:t>sus  </a:t>
            </a:r>
            <a:r>
              <a:rPr dirty="0" spc="-5"/>
              <a:t>proyectos </a:t>
            </a:r>
            <a:r>
              <a:rPr dirty="0"/>
              <a:t>se </a:t>
            </a:r>
            <a:r>
              <a:rPr dirty="0" spc="-5"/>
              <a:t>enmarcan </a:t>
            </a:r>
            <a:r>
              <a:rPr dirty="0"/>
              <a:t>en </a:t>
            </a:r>
            <a:r>
              <a:rPr dirty="0" spc="-5"/>
              <a:t>diferentes ámbitos </a:t>
            </a:r>
            <a:r>
              <a:rPr dirty="0"/>
              <a:t>como </a:t>
            </a:r>
            <a:r>
              <a:rPr dirty="0" spc="-5"/>
              <a:t>sostenibilidad, tecnología,  comunicación, cultura </a:t>
            </a:r>
            <a:r>
              <a:rPr dirty="0" spc="0"/>
              <a:t>o </a:t>
            </a:r>
            <a:r>
              <a:rPr dirty="0" spc="-5"/>
              <a:t>educación, </a:t>
            </a:r>
            <a:r>
              <a:rPr dirty="0"/>
              <a:t>entre</a:t>
            </a:r>
            <a:r>
              <a:rPr dirty="0" spc="-15"/>
              <a:t> </a:t>
            </a:r>
            <a:r>
              <a:rPr dirty="0" spc="-5"/>
              <a:t>otros.</a:t>
            </a:r>
          </a:p>
          <a:p>
            <a:pPr marL="2579370"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592070" marR="47625">
              <a:lnSpc>
                <a:spcPct val="108600"/>
              </a:lnSpc>
            </a:pPr>
            <a:r>
              <a:rPr dirty="0"/>
              <a:t>Impact Hub </a:t>
            </a:r>
            <a:r>
              <a:rPr dirty="0" spc="-5"/>
              <a:t>Madrid </a:t>
            </a:r>
            <a:r>
              <a:rPr dirty="0"/>
              <a:t>es parte de la red </a:t>
            </a:r>
            <a:r>
              <a:rPr dirty="0" spc="-5"/>
              <a:t>internacional </a:t>
            </a:r>
            <a:r>
              <a:rPr dirty="0"/>
              <a:t>Impact Hub </a:t>
            </a:r>
            <a:r>
              <a:rPr dirty="0" spc="-5"/>
              <a:t>nacida </a:t>
            </a:r>
            <a:r>
              <a:rPr dirty="0"/>
              <a:t>en </a:t>
            </a:r>
            <a:r>
              <a:rPr dirty="0" spc="-5"/>
              <a:t>Londres </a:t>
            </a:r>
            <a:r>
              <a:rPr dirty="0"/>
              <a:t>en  </a:t>
            </a:r>
            <a:r>
              <a:rPr dirty="0" spc="-5"/>
              <a:t>2005 </a:t>
            </a:r>
            <a:r>
              <a:rPr dirty="0" spc="0"/>
              <a:t>y </a:t>
            </a:r>
            <a:r>
              <a:rPr dirty="0" spc="-5"/>
              <a:t>presente </a:t>
            </a:r>
            <a:r>
              <a:rPr dirty="0"/>
              <a:t>en más de 70 </a:t>
            </a:r>
            <a:r>
              <a:rPr dirty="0" spc="-5"/>
              <a:t>ciudades </a:t>
            </a:r>
            <a:r>
              <a:rPr dirty="0"/>
              <a:t>de </a:t>
            </a:r>
            <a:r>
              <a:rPr dirty="0" spc="-5"/>
              <a:t>los cinco</a:t>
            </a:r>
            <a:r>
              <a:rPr dirty="0" spc="-65"/>
              <a:t> </a:t>
            </a:r>
            <a:r>
              <a:rPr dirty="0" spc="-5"/>
              <a:t>continentes.</a:t>
            </a:r>
          </a:p>
        </p:txBody>
      </p:sp>
      <p:sp>
        <p:nvSpPr>
          <p:cNvPr id="5" name="object 5"/>
          <p:cNvSpPr/>
          <p:nvPr/>
        </p:nvSpPr>
        <p:spPr>
          <a:xfrm>
            <a:off x="8032508" y="710512"/>
            <a:ext cx="2058619" cy="918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0"/>
              <a:t>17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183" y="7041277"/>
            <a:ext cx="512318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proyecto </a:t>
            </a:r>
            <a:r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GIRA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Mujeres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está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integrado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el proyecto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Coca-Cola</a:t>
            </a:r>
            <a:r>
              <a:rPr dirty="0" baseline="25925" sz="1125" spc="-7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dirty="0" baseline="25925" sz="1125" spc="-6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Arial"/>
                <a:cs typeface="Arial"/>
              </a:rPr>
              <a:t>5by20.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8641" y="6615532"/>
            <a:ext cx="2454160" cy="57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8361" y="2455011"/>
            <a:ext cx="3037535" cy="1472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8"/>
            <a:ext cx="10282415" cy="658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34793"/>
            <a:ext cx="10282415" cy="378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42683" y="6171015"/>
            <a:ext cx="3016885" cy="6096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00" spc="15">
                <a:solidFill>
                  <a:srgbClr val="FFFFFF"/>
                </a:solidFill>
              </a:rPr>
              <a:t>Antecedentes</a:t>
            </a:r>
            <a:endParaRPr sz="3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510584"/>
            <a:ext cx="10287000" cy="6906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295" y="732955"/>
            <a:ext cx="2413000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>
                <a:solidFill>
                  <a:srgbClr val="FFFFFF"/>
                </a:solidFill>
              </a:rPr>
              <a:t>Antecedentes</a:t>
            </a:r>
          </a:p>
        </p:txBody>
      </p:sp>
      <p:sp>
        <p:nvSpPr>
          <p:cNvPr id="5" name="object 5"/>
          <p:cNvSpPr/>
          <p:nvPr/>
        </p:nvSpPr>
        <p:spPr>
          <a:xfrm>
            <a:off x="2084184" y="1739201"/>
            <a:ext cx="1815807" cy="3678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3334" y="5748629"/>
            <a:ext cx="9017000" cy="940435"/>
          </a:xfrm>
          <a:custGeom>
            <a:avLst/>
            <a:gdLst/>
            <a:ahLst/>
            <a:cxnLst/>
            <a:rect l="l" t="t" r="r" b="b"/>
            <a:pathLst>
              <a:path w="9017000" h="940434">
                <a:moveTo>
                  <a:pt x="0" y="156697"/>
                </a:moveTo>
                <a:lnTo>
                  <a:pt x="7993" y="107168"/>
                </a:lnTo>
                <a:lnTo>
                  <a:pt x="30251" y="64153"/>
                </a:lnTo>
                <a:lnTo>
                  <a:pt x="64192" y="30233"/>
                </a:lnTo>
                <a:lnTo>
                  <a:pt x="107232" y="7988"/>
                </a:lnTo>
                <a:lnTo>
                  <a:pt x="156790" y="0"/>
                </a:lnTo>
                <a:lnTo>
                  <a:pt x="8859606" y="0"/>
                </a:lnTo>
                <a:lnTo>
                  <a:pt x="8909167" y="7988"/>
                </a:lnTo>
                <a:lnTo>
                  <a:pt x="8952209" y="30233"/>
                </a:lnTo>
                <a:lnTo>
                  <a:pt x="8986150" y="64153"/>
                </a:lnTo>
                <a:lnTo>
                  <a:pt x="9008408" y="107168"/>
                </a:lnTo>
                <a:lnTo>
                  <a:pt x="9016402" y="156697"/>
                </a:lnTo>
                <a:lnTo>
                  <a:pt x="9016402" y="783464"/>
                </a:lnTo>
                <a:lnTo>
                  <a:pt x="9008408" y="832993"/>
                </a:lnTo>
                <a:lnTo>
                  <a:pt x="8986150" y="876007"/>
                </a:lnTo>
                <a:lnTo>
                  <a:pt x="8952209" y="909928"/>
                </a:lnTo>
                <a:lnTo>
                  <a:pt x="8909167" y="932173"/>
                </a:lnTo>
                <a:lnTo>
                  <a:pt x="8859606" y="940161"/>
                </a:lnTo>
                <a:lnTo>
                  <a:pt x="156790" y="940161"/>
                </a:lnTo>
                <a:lnTo>
                  <a:pt x="107232" y="932173"/>
                </a:lnTo>
                <a:lnTo>
                  <a:pt x="64192" y="909928"/>
                </a:lnTo>
                <a:lnTo>
                  <a:pt x="30251" y="876007"/>
                </a:lnTo>
                <a:lnTo>
                  <a:pt x="7993" y="832993"/>
                </a:lnTo>
                <a:lnTo>
                  <a:pt x="0" y="783464"/>
                </a:lnTo>
                <a:lnTo>
                  <a:pt x="0" y="156697"/>
                </a:lnTo>
                <a:close/>
              </a:path>
            </a:pathLst>
          </a:custGeom>
          <a:ln w="122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2574" y="4828042"/>
            <a:ext cx="5125720" cy="6394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5by20 es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compromiso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global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de Coca-Cola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para favorecer el 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empoderamiento económico de 5 millones de mujeres antes del 2020 cuya  actividad esté vinculada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a la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cadena de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valor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1300" spc="5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13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Times New Roman"/>
                <a:cs typeface="Times New Roman"/>
              </a:rPr>
              <a:t>empresa.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892" y="5698507"/>
            <a:ext cx="433070" cy="904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57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0478" y="4303288"/>
            <a:ext cx="2547315" cy="358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18043" y="5926262"/>
            <a:ext cx="1491615" cy="5099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segmentos </a:t>
            </a:r>
            <a:r>
              <a:rPr dirty="0" sz="1050" spc="0">
                <a:solidFill>
                  <a:srgbClr val="FFFFFF"/>
                </a:solidFill>
                <a:latin typeface="Arial"/>
                <a:cs typeface="Arial"/>
              </a:rPr>
              <a:t>de la</a:t>
            </a:r>
            <a:r>
              <a:rPr dirty="0" sz="10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cadena  </a:t>
            </a:r>
            <a:r>
              <a:rPr dirty="0" sz="1050" spc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valor </a:t>
            </a:r>
            <a:r>
              <a:rPr dirty="0" sz="1050" spc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Coca-Cola  </a:t>
            </a:r>
            <a:r>
              <a:rPr dirty="0" sz="1050" spc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parte del</a:t>
            </a:r>
            <a:r>
              <a:rPr dirty="0" sz="10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0448" y="6093561"/>
            <a:ext cx="96520" cy="111760"/>
          </a:xfrm>
          <a:custGeom>
            <a:avLst/>
            <a:gdLst/>
            <a:ahLst/>
            <a:cxnLst/>
            <a:rect l="l" t="t" r="r" b="b"/>
            <a:pathLst>
              <a:path w="96520" h="111760">
                <a:moveTo>
                  <a:pt x="0" y="0"/>
                </a:moveTo>
                <a:lnTo>
                  <a:pt x="0" y="111417"/>
                </a:lnTo>
                <a:lnTo>
                  <a:pt x="96202" y="5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05717" y="6093561"/>
            <a:ext cx="96520" cy="111760"/>
          </a:xfrm>
          <a:custGeom>
            <a:avLst/>
            <a:gdLst/>
            <a:ahLst/>
            <a:cxnLst/>
            <a:rect l="l" t="t" r="r" b="b"/>
            <a:pathLst>
              <a:path w="96520" h="111760">
                <a:moveTo>
                  <a:pt x="0" y="0"/>
                </a:moveTo>
                <a:lnTo>
                  <a:pt x="0" y="111417"/>
                </a:lnTo>
                <a:lnTo>
                  <a:pt x="96215" y="5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70942" y="6093561"/>
            <a:ext cx="96520" cy="111760"/>
          </a:xfrm>
          <a:custGeom>
            <a:avLst/>
            <a:gdLst/>
            <a:ahLst/>
            <a:cxnLst/>
            <a:rect l="l" t="t" r="r" b="b"/>
            <a:pathLst>
              <a:path w="96520" h="111760">
                <a:moveTo>
                  <a:pt x="0" y="0"/>
                </a:moveTo>
                <a:lnTo>
                  <a:pt x="0" y="111417"/>
                </a:lnTo>
                <a:lnTo>
                  <a:pt x="96215" y="5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94943" y="6093561"/>
            <a:ext cx="96520" cy="111760"/>
          </a:xfrm>
          <a:custGeom>
            <a:avLst/>
            <a:gdLst/>
            <a:ahLst/>
            <a:cxnLst/>
            <a:rect l="l" t="t" r="r" b="b"/>
            <a:pathLst>
              <a:path w="96520" h="111760">
                <a:moveTo>
                  <a:pt x="0" y="0"/>
                </a:moveTo>
                <a:lnTo>
                  <a:pt x="0" y="111417"/>
                </a:lnTo>
                <a:lnTo>
                  <a:pt x="96215" y="5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86863" y="6093561"/>
            <a:ext cx="96520" cy="111760"/>
          </a:xfrm>
          <a:custGeom>
            <a:avLst/>
            <a:gdLst/>
            <a:ahLst/>
            <a:cxnLst/>
            <a:rect l="l" t="t" r="r" b="b"/>
            <a:pathLst>
              <a:path w="96520" h="111760">
                <a:moveTo>
                  <a:pt x="0" y="0"/>
                </a:moveTo>
                <a:lnTo>
                  <a:pt x="0" y="111417"/>
                </a:lnTo>
                <a:lnTo>
                  <a:pt x="96215" y="5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59378" y="5896673"/>
            <a:ext cx="514654" cy="514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1149" y="5896673"/>
            <a:ext cx="514654" cy="514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01258" y="5890568"/>
            <a:ext cx="514654" cy="514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32892" y="5890568"/>
            <a:ext cx="514656" cy="514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17180" y="5890568"/>
            <a:ext cx="514656" cy="514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19794" y="5890568"/>
            <a:ext cx="514656" cy="5143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287953" y="6446411"/>
            <a:ext cx="56388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4146" y="6446411"/>
            <a:ext cx="59436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eedo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34368" y="6446411"/>
            <a:ext cx="64325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dirty="0" sz="85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57720" y="6446411"/>
            <a:ext cx="47244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ris</a:t>
            </a:r>
            <a:r>
              <a:rPr dirty="0" sz="85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88491" y="6446411"/>
            <a:ext cx="60642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cicl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ado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52255" y="6446411"/>
            <a:ext cx="46609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85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10238" y="945553"/>
            <a:ext cx="2926054" cy="29242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31595" y="1861299"/>
            <a:ext cx="2186940" cy="2185670"/>
          </a:xfrm>
          <a:custGeom>
            <a:avLst/>
            <a:gdLst/>
            <a:ahLst/>
            <a:cxnLst/>
            <a:rect l="l" t="t" r="r" b="b"/>
            <a:pathLst>
              <a:path w="2186940" h="2185670">
                <a:moveTo>
                  <a:pt x="1093444" y="0"/>
                </a:moveTo>
                <a:lnTo>
                  <a:pt x="1044738" y="1064"/>
                </a:lnTo>
                <a:lnTo>
                  <a:pt x="996578" y="4229"/>
                </a:lnTo>
                <a:lnTo>
                  <a:pt x="949008" y="9449"/>
                </a:lnTo>
                <a:lnTo>
                  <a:pt x="902072" y="16680"/>
                </a:lnTo>
                <a:lnTo>
                  <a:pt x="855815" y="25878"/>
                </a:lnTo>
                <a:lnTo>
                  <a:pt x="810281" y="36998"/>
                </a:lnTo>
                <a:lnTo>
                  <a:pt x="765515" y="49995"/>
                </a:lnTo>
                <a:lnTo>
                  <a:pt x="721562" y="64826"/>
                </a:lnTo>
                <a:lnTo>
                  <a:pt x="678465" y="81446"/>
                </a:lnTo>
                <a:lnTo>
                  <a:pt x="636269" y="99811"/>
                </a:lnTo>
                <a:lnTo>
                  <a:pt x="595018" y="119876"/>
                </a:lnTo>
                <a:lnTo>
                  <a:pt x="554758" y="141596"/>
                </a:lnTo>
                <a:lnTo>
                  <a:pt x="515532" y="164928"/>
                </a:lnTo>
                <a:lnTo>
                  <a:pt x="477384" y="189826"/>
                </a:lnTo>
                <a:lnTo>
                  <a:pt x="440361" y="216247"/>
                </a:lnTo>
                <a:lnTo>
                  <a:pt x="404504" y="244146"/>
                </a:lnTo>
                <a:lnTo>
                  <a:pt x="369861" y="273478"/>
                </a:lnTo>
                <a:lnTo>
                  <a:pt x="336473" y="304200"/>
                </a:lnTo>
                <a:lnTo>
                  <a:pt x="304387" y="336267"/>
                </a:lnTo>
                <a:lnTo>
                  <a:pt x="273647" y="369634"/>
                </a:lnTo>
                <a:lnTo>
                  <a:pt x="244296" y="404256"/>
                </a:lnTo>
                <a:lnTo>
                  <a:pt x="216380" y="440091"/>
                </a:lnTo>
                <a:lnTo>
                  <a:pt x="189943" y="477092"/>
                </a:lnTo>
                <a:lnTo>
                  <a:pt x="165029" y="515216"/>
                </a:lnTo>
                <a:lnTo>
                  <a:pt x="141683" y="554419"/>
                </a:lnTo>
                <a:lnTo>
                  <a:pt x="119950" y="594655"/>
                </a:lnTo>
                <a:lnTo>
                  <a:pt x="99873" y="635880"/>
                </a:lnTo>
                <a:lnTo>
                  <a:pt x="81497" y="678051"/>
                </a:lnTo>
                <a:lnTo>
                  <a:pt x="64867" y="721122"/>
                </a:lnTo>
                <a:lnTo>
                  <a:pt x="50026" y="765050"/>
                </a:lnTo>
                <a:lnTo>
                  <a:pt x="37021" y="809789"/>
                </a:lnTo>
                <a:lnTo>
                  <a:pt x="25894" y="855295"/>
                </a:lnTo>
                <a:lnTo>
                  <a:pt x="16690" y="901525"/>
                </a:lnTo>
                <a:lnTo>
                  <a:pt x="9455" y="948433"/>
                </a:lnTo>
                <a:lnTo>
                  <a:pt x="4231" y="995975"/>
                </a:lnTo>
                <a:lnTo>
                  <a:pt x="1065" y="1044107"/>
                </a:lnTo>
                <a:lnTo>
                  <a:pt x="0" y="1092784"/>
                </a:lnTo>
                <a:lnTo>
                  <a:pt x="1065" y="1141461"/>
                </a:lnTo>
                <a:lnTo>
                  <a:pt x="4231" y="1189593"/>
                </a:lnTo>
                <a:lnTo>
                  <a:pt x="9455" y="1237135"/>
                </a:lnTo>
                <a:lnTo>
                  <a:pt x="16690" y="1284043"/>
                </a:lnTo>
                <a:lnTo>
                  <a:pt x="25894" y="1330273"/>
                </a:lnTo>
                <a:lnTo>
                  <a:pt x="37021" y="1375779"/>
                </a:lnTo>
                <a:lnTo>
                  <a:pt x="50026" y="1420519"/>
                </a:lnTo>
                <a:lnTo>
                  <a:pt x="64867" y="1464447"/>
                </a:lnTo>
                <a:lnTo>
                  <a:pt x="81497" y="1507518"/>
                </a:lnTo>
                <a:lnTo>
                  <a:pt x="99873" y="1549689"/>
                </a:lnTo>
                <a:lnTo>
                  <a:pt x="119950" y="1590915"/>
                </a:lnTo>
                <a:lnTo>
                  <a:pt x="141683" y="1631152"/>
                </a:lnTo>
                <a:lnTo>
                  <a:pt x="165029" y="1670355"/>
                </a:lnTo>
                <a:lnTo>
                  <a:pt x="189943" y="1708479"/>
                </a:lnTo>
                <a:lnTo>
                  <a:pt x="216380" y="1745481"/>
                </a:lnTo>
                <a:lnTo>
                  <a:pt x="244296" y="1781316"/>
                </a:lnTo>
                <a:lnTo>
                  <a:pt x="273647" y="1815939"/>
                </a:lnTo>
                <a:lnTo>
                  <a:pt x="304387" y="1849307"/>
                </a:lnTo>
                <a:lnTo>
                  <a:pt x="336473" y="1881374"/>
                </a:lnTo>
                <a:lnTo>
                  <a:pt x="369861" y="1912096"/>
                </a:lnTo>
                <a:lnTo>
                  <a:pt x="404504" y="1941429"/>
                </a:lnTo>
                <a:lnTo>
                  <a:pt x="440361" y="1969329"/>
                </a:lnTo>
                <a:lnTo>
                  <a:pt x="477384" y="1995750"/>
                </a:lnTo>
                <a:lnTo>
                  <a:pt x="515532" y="2020649"/>
                </a:lnTo>
                <a:lnTo>
                  <a:pt x="554758" y="2043981"/>
                </a:lnTo>
                <a:lnTo>
                  <a:pt x="595018" y="2065702"/>
                </a:lnTo>
                <a:lnTo>
                  <a:pt x="636269" y="2085767"/>
                </a:lnTo>
                <a:lnTo>
                  <a:pt x="678465" y="2104132"/>
                </a:lnTo>
                <a:lnTo>
                  <a:pt x="721562" y="2120752"/>
                </a:lnTo>
                <a:lnTo>
                  <a:pt x="765515" y="2135584"/>
                </a:lnTo>
                <a:lnTo>
                  <a:pt x="810281" y="2148582"/>
                </a:lnTo>
                <a:lnTo>
                  <a:pt x="855815" y="2159702"/>
                </a:lnTo>
                <a:lnTo>
                  <a:pt x="902072" y="2168900"/>
                </a:lnTo>
                <a:lnTo>
                  <a:pt x="949008" y="2176131"/>
                </a:lnTo>
                <a:lnTo>
                  <a:pt x="996578" y="2181351"/>
                </a:lnTo>
                <a:lnTo>
                  <a:pt x="1044738" y="2184516"/>
                </a:lnTo>
                <a:lnTo>
                  <a:pt x="1093444" y="2185581"/>
                </a:lnTo>
                <a:lnTo>
                  <a:pt x="1142152" y="2184516"/>
                </a:lnTo>
                <a:lnTo>
                  <a:pt x="1190314" y="2181351"/>
                </a:lnTo>
                <a:lnTo>
                  <a:pt x="1237886" y="2176131"/>
                </a:lnTo>
                <a:lnTo>
                  <a:pt x="1284823" y="2168900"/>
                </a:lnTo>
                <a:lnTo>
                  <a:pt x="1331081" y="2159702"/>
                </a:lnTo>
                <a:lnTo>
                  <a:pt x="1376616" y="2148582"/>
                </a:lnTo>
                <a:lnTo>
                  <a:pt x="1421383" y="2135584"/>
                </a:lnTo>
                <a:lnTo>
                  <a:pt x="1465338" y="2120752"/>
                </a:lnTo>
                <a:lnTo>
                  <a:pt x="1508436" y="2104132"/>
                </a:lnTo>
                <a:lnTo>
                  <a:pt x="1550633" y="2085767"/>
                </a:lnTo>
                <a:lnTo>
                  <a:pt x="1591884" y="2065702"/>
                </a:lnTo>
                <a:lnTo>
                  <a:pt x="1632145" y="2043981"/>
                </a:lnTo>
                <a:lnTo>
                  <a:pt x="1671372" y="2020649"/>
                </a:lnTo>
                <a:lnTo>
                  <a:pt x="1709519" y="1995750"/>
                </a:lnTo>
                <a:lnTo>
                  <a:pt x="1746543" y="1969329"/>
                </a:lnTo>
                <a:lnTo>
                  <a:pt x="1782399" y="1941429"/>
                </a:lnTo>
                <a:lnTo>
                  <a:pt x="1817043" y="1912096"/>
                </a:lnTo>
                <a:lnTo>
                  <a:pt x="1850431" y="1881374"/>
                </a:lnTo>
                <a:lnTo>
                  <a:pt x="1882517" y="1849307"/>
                </a:lnTo>
                <a:lnTo>
                  <a:pt x="1913257" y="1815939"/>
                </a:lnTo>
                <a:lnTo>
                  <a:pt x="1942608" y="1781316"/>
                </a:lnTo>
                <a:lnTo>
                  <a:pt x="1970523" y="1745481"/>
                </a:lnTo>
                <a:lnTo>
                  <a:pt x="1996960" y="1708479"/>
                </a:lnTo>
                <a:lnTo>
                  <a:pt x="2021874" y="1670355"/>
                </a:lnTo>
                <a:lnTo>
                  <a:pt x="2045220" y="1631152"/>
                </a:lnTo>
                <a:lnTo>
                  <a:pt x="2066953" y="1590915"/>
                </a:lnTo>
                <a:lnTo>
                  <a:pt x="2087030" y="1549689"/>
                </a:lnTo>
                <a:lnTo>
                  <a:pt x="2105406" y="1507518"/>
                </a:lnTo>
                <a:lnTo>
                  <a:pt x="2122036" y="1464447"/>
                </a:lnTo>
                <a:lnTo>
                  <a:pt x="2136876" y="1420519"/>
                </a:lnTo>
                <a:lnTo>
                  <a:pt x="2149881" y="1375779"/>
                </a:lnTo>
                <a:lnTo>
                  <a:pt x="2161008" y="1330273"/>
                </a:lnTo>
                <a:lnTo>
                  <a:pt x="2170211" y="1284043"/>
                </a:lnTo>
                <a:lnTo>
                  <a:pt x="2177446" y="1237135"/>
                </a:lnTo>
                <a:lnTo>
                  <a:pt x="2182670" y="1189593"/>
                </a:lnTo>
                <a:lnTo>
                  <a:pt x="2185836" y="1141461"/>
                </a:lnTo>
                <a:lnTo>
                  <a:pt x="2186901" y="1092784"/>
                </a:lnTo>
                <a:lnTo>
                  <a:pt x="2185836" y="1044107"/>
                </a:lnTo>
                <a:lnTo>
                  <a:pt x="2182670" y="995975"/>
                </a:lnTo>
                <a:lnTo>
                  <a:pt x="2177446" y="948433"/>
                </a:lnTo>
                <a:lnTo>
                  <a:pt x="2170211" y="901525"/>
                </a:lnTo>
                <a:lnTo>
                  <a:pt x="2161008" y="855295"/>
                </a:lnTo>
                <a:lnTo>
                  <a:pt x="2149881" y="809789"/>
                </a:lnTo>
                <a:lnTo>
                  <a:pt x="2136876" y="765050"/>
                </a:lnTo>
                <a:lnTo>
                  <a:pt x="2122036" y="721122"/>
                </a:lnTo>
                <a:lnTo>
                  <a:pt x="2105406" y="678051"/>
                </a:lnTo>
                <a:lnTo>
                  <a:pt x="2087030" y="635880"/>
                </a:lnTo>
                <a:lnTo>
                  <a:pt x="2066953" y="594655"/>
                </a:lnTo>
                <a:lnTo>
                  <a:pt x="2045220" y="554419"/>
                </a:lnTo>
                <a:lnTo>
                  <a:pt x="2021874" y="515216"/>
                </a:lnTo>
                <a:lnTo>
                  <a:pt x="1996960" y="477092"/>
                </a:lnTo>
                <a:lnTo>
                  <a:pt x="1970523" y="440091"/>
                </a:lnTo>
                <a:lnTo>
                  <a:pt x="1942608" y="404256"/>
                </a:lnTo>
                <a:lnTo>
                  <a:pt x="1913257" y="369634"/>
                </a:lnTo>
                <a:lnTo>
                  <a:pt x="1882517" y="336267"/>
                </a:lnTo>
                <a:lnTo>
                  <a:pt x="1850431" y="304200"/>
                </a:lnTo>
                <a:lnTo>
                  <a:pt x="1817043" y="273478"/>
                </a:lnTo>
                <a:lnTo>
                  <a:pt x="1782399" y="244146"/>
                </a:lnTo>
                <a:lnTo>
                  <a:pt x="1746543" y="216247"/>
                </a:lnTo>
                <a:lnTo>
                  <a:pt x="1709519" y="189826"/>
                </a:lnTo>
                <a:lnTo>
                  <a:pt x="1671372" y="164928"/>
                </a:lnTo>
                <a:lnTo>
                  <a:pt x="1632145" y="141596"/>
                </a:lnTo>
                <a:lnTo>
                  <a:pt x="1591884" y="119876"/>
                </a:lnTo>
                <a:lnTo>
                  <a:pt x="1550633" y="99811"/>
                </a:lnTo>
                <a:lnTo>
                  <a:pt x="1508436" y="81446"/>
                </a:lnTo>
                <a:lnTo>
                  <a:pt x="1465338" y="64826"/>
                </a:lnTo>
                <a:lnTo>
                  <a:pt x="1421383" y="49995"/>
                </a:lnTo>
                <a:lnTo>
                  <a:pt x="1376616" y="36998"/>
                </a:lnTo>
                <a:lnTo>
                  <a:pt x="1331081" y="25878"/>
                </a:lnTo>
                <a:lnTo>
                  <a:pt x="1284823" y="16680"/>
                </a:lnTo>
                <a:lnTo>
                  <a:pt x="1237886" y="9449"/>
                </a:lnTo>
                <a:lnTo>
                  <a:pt x="1190314" y="4229"/>
                </a:lnTo>
                <a:lnTo>
                  <a:pt x="1142152" y="1064"/>
                </a:lnTo>
                <a:lnTo>
                  <a:pt x="109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776388" y="2253341"/>
            <a:ext cx="1699895" cy="143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13030" marR="104775">
              <a:lnSpc>
                <a:spcPct val="100200"/>
              </a:lnSpc>
              <a:spcBef>
                <a:spcPts val="110"/>
              </a:spcBef>
            </a:pP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Directora</a:t>
            </a:r>
            <a:r>
              <a:rPr dirty="0" sz="11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Executiva 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de UN </a:t>
            </a:r>
            <a:r>
              <a:rPr dirty="0" sz="1150" spc="-10">
                <a:solidFill>
                  <a:srgbClr val="FFFFFF"/>
                </a:solidFill>
                <a:latin typeface="Arial"/>
                <a:cs typeface="Arial"/>
              </a:rPr>
              <a:t>Women, 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Michelle Bachelet </a:t>
            </a:r>
            <a:r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1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1150">
              <a:latin typeface="Arial"/>
              <a:cs typeface="Arial"/>
            </a:endParaRPr>
          </a:p>
          <a:p>
            <a:pPr marL="133985" indent="-121920">
              <a:lnSpc>
                <a:spcPts val="1365"/>
              </a:lnSpc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Presidente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Coca-Cola,</a:t>
            </a:r>
            <a:endParaRPr sz="1150">
              <a:latin typeface="Arial"/>
              <a:cs typeface="Arial"/>
            </a:endParaRPr>
          </a:p>
          <a:p>
            <a:pPr algn="ctr" marL="133985" marR="125730">
              <a:lnSpc>
                <a:spcPct val="101400"/>
              </a:lnSpc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Muhtar Kent,</a:t>
            </a:r>
            <a:r>
              <a:rPr dirty="0" sz="11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llegando  </a:t>
            </a:r>
            <a:r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acuerdo</a:t>
            </a:r>
            <a:r>
              <a:rPr dirty="0" sz="11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endParaRPr sz="1150">
              <a:latin typeface="Arial"/>
              <a:cs typeface="Arial"/>
            </a:endParaRPr>
          </a:p>
          <a:p>
            <a:pPr algn="ctr" marL="224154" marR="215265">
              <a:lnSpc>
                <a:spcPts val="1400"/>
              </a:lnSpc>
              <a:spcBef>
                <a:spcPts val="15"/>
              </a:spcBef>
            </a:pP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1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empoderamiento  </a:t>
            </a:r>
            <a:r>
              <a:rPr dirty="0" sz="115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11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Arial"/>
                <a:cs typeface="Arial"/>
              </a:rPr>
              <a:t>mujeres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21507" y="6956158"/>
            <a:ext cx="133350" cy="1911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150" spc="0">
                <a:solidFill>
                  <a:srgbClr val="E30600"/>
                </a:solidFill>
                <a:latin typeface="Arial"/>
                <a:cs typeface="Arial"/>
              </a:rPr>
              <a:t>4</a:t>
            </a:fld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741388"/>
            <a:ext cx="2762885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/>
              <a:t>Contexto</a:t>
            </a:r>
            <a:r>
              <a:rPr dirty="0" spc="-15"/>
              <a:t> </a:t>
            </a:r>
            <a:r>
              <a:rPr dirty="0" spc="0"/>
              <a:t>Social</a:t>
            </a:r>
          </a:p>
        </p:txBody>
      </p:sp>
      <p:sp>
        <p:nvSpPr>
          <p:cNvPr id="4" name="object 4"/>
          <p:cNvSpPr/>
          <p:nvPr/>
        </p:nvSpPr>
        <p:spPr>
          <a:xfrm>
            <a:off x="5627217" y="1461433"/>
            <a:ext cx="3839298" cy="5227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5295" y="2870911"/>
            <a:ext cx="4424045" cy="18326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176530">
              <a:lnSpc>
                <a:spcPct val="113900"/>
              </a:lnSpc>
              <a:spcBef>
                <a:spcPts val="80"/>
              </a:spcBef>
            </a:pP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contexto específico de España y Portugal,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las 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mujeres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se han visto fuertemente afectadas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por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 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desempleo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desigualdad de género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aún siendo un 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pilar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importante 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7F7F7F"/>
                </a:solidFill>
                <a:latin typeface="Arial"/>
                <a:cs typeface="Arial"/>
              </a:rPr>
              <a:t>familiar.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14300"/>
              </a:lnSpc>
            </a:pP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GIRA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Mujeres es </a:t>
            </a:r>
            <a:r>
              <a:rPr dirty="0" sz="1300" spc="5" b="1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proyecto 5by20 para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España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y  Portugal,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una oportunidad para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desarrollar el talento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las 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capacidades laborales 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mujeres.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5943" y="844829"/>
            <a:ext cx="2186940" cy="2185670"/>
          </a:xfrm>
          <a:custGeom>
            <a:avLst/>
            <a:gdLst/>
            <a:ahLst/>
            <a:cxnLst/>
            <a:rect l="l" t="t" r="r" b="b"/>
            <a:pathLst>
              <a:path w="2186940" h="2185670">
                <a:moveTo>
                  <a:pt x="1093444" y="0"/>
                </a:moveTo>
                <a:lnTo>
                  <a:pt x="1044737" y="1064"/>
                </a:lnTo>
                <a:lnTo>
                  <a:pt x="996576" y="4229"/>
                </a:lnTo>
                <a:lnTo>
                  <a:pt x="949005" y="9449"/>
                </a:lnTo>
                <a:lnTo>
                  <a:pt x="902069" y="16680"/>
                </a:lnTo>
                <a:lnTo>
                  <a:pt x="855811" y="25878"/>
                </a:lnTo>
                <a:lnTo>
                  <a:pt x="810277" y="36998"/>
                </a:lnTo>
                <a:lnTo>
                  <a:pt x="765511" y="49995"/>
                </a:lnTo>
                <a:lnTo>
                  <a:pt x="721557" y="64826"/>
                </a:lnTo>
                <a:lnTo>
                  <a:pt x="678459" y="81446"/>
                </a:lnTo>
                <a:lnTo>
                  <a:pt x="636263" y="99811"/>
                </a:lnTo>
                <a:lnTo>
                  <a:pt x="595013" y="119876"/>
                </a:lnTo>
                <a:lnTo>
                  <a:pt x="554752" y="141596"/>
                </a:lnTo>
                <a:lnTo>
                  <a:pt x="515526" y="164928"/>
                </a:lnTo>
                <a:lnTo>
                  <a:pt x="477379" y="189826"/>
                </a:lnTo>
                <a:lnTo>
                  <a:pt x="440355" y="216247"/>
                </a:lnTo>
                <a:lnTo>
                  <a:pt x="404499" y="244146"/>
                </a:lnTo>
                <a:lnTo>
                  <a:pt x="369855" y="273478"/>
                </a:lnTo>
                <a:lnTo>
                  <a:pt x="336468" y="304200"/>
                </a:lnTo>
                <a:lnTo>
                  <a:pt x="304383" y="336267"/>
                </a:lnTo>
                <a:lnTo>
                  <a:pt x="273642" y="369634"/>
                </a:lnTo>
                <a:lnTo>
                  <a:pt x="244292" y="404256"/>
                </a:lnTo>
                <a:lnTo>
                  <a:pt x="216377" y="440091"/>
                </a:lnTo>
                <a:lnTo>
                  <a:pt x="189940" y="477092"/>
                </a:lnTo>
                <a:lnTo>
                  <a:pt x="165026" y="515216"/>
                </a:lnTo>
                <a:lnTo>
                  <a:pt x="141681" y="554419"/>
                </a:lnTo>
                <a:lnTo>
                  <a:pt x="119947" y="594655"/>
                </a:lnTo>
                <a:lnTo>
                  <a:pt x="99871" y="635880"/>
                </a:lnTo>
                <a:lnTo>
                  <a:pt x="81495" y="678051"/>
                </a:lnTo>
                <a:lnTo>
                  <a:pt x="64865" y="721122"/>
                </a:lnTo>
                <a:lnTo>
                  <a:pt x="50025" y="765050"/>
                </a:lnTo>
                <a:lnTo>
                  <a:pt x="37020" y="809789"/>
                </a:lnTo>
                <a:lnTo>
                  <a:pt x="25893" y="855295"/>
                </a:lnTo>
                <a:lnTo>
                  <a:pt x="16690" y="901525"/>
                </a:lnTo>
                <a:lnTo>
                  <a:pt x="9455" y="948433"/>
                </a:lnTo>
                <a:lnTo>
                  <a:pt x="4231" y="995975"/>
                </a:lnTo>
                <a:lnTo>
                  <a:pt x="1065" y="1044107"/>
                </a:lnTo>
                <a:lnTo>
                  <a:pt x="0" y="1092784"/>
                </a:lnTo>
                <a:lnTo>
                  <a:pt x="1065" y="1141461"/>
                </a:lnTo>
                <a:lnTo>
                  <a:pt x="4231" y="1189592"/>
                </a:lnTo>
                <a:lnTo>
                  <a:pt x="9455" y="1237134"/>
                </a:lnTo>
                <a:lnTo>
                  <a:pt x="16690" y="1284042"/>
                </a:lnTo>
                <a:lnTo>
                  <a:pt x="25893" y="1330272"/>
                </a:lnTo>
                <a:lnTo>
                  <a:pt x="37020" y="1375778"/>
                </a:lnTo>
                <a:lnTo>
                  <a:pt x="50025" y="1420518"/>
                </a:lnTo>
                <a:lnTo>
                  <a:pt x="64865" y="1464445"/>
                </a:lnTo>
                <a:lnTo>
                  <a:pt x="81495" y="1507516"/>
                </a:lnTo>
                <a:lnTo>
                  <a:pt x="99871" y="1549687"/>
                </a:lnTo>
                <a:lnTo>
                  <a:pt x="119947" y="1590913"/>
                </a:lnTo>
                <a:lnTo>
                  <a:pt x="141681" y="1631149"/>
                </a:lnTo>
                <a:lnTo>
                  <a:pt x="165026" y="1670351"/>
                </a:lnTo>
                <a:lnTo>
                  <a:pt x="189940" y="1708475"/>
                </a:lnTo>
                <a:lnTo>
                  <a:pt x="216377" y="1745477"/>
                </a:lnTo>
                <a:lnTo>
                  <a:pt x="244292" y="1781311"/>
                </a:lnTo>
                <a:lnTo>
                  <a:pt x="273642" y="1815934"/>
                </a:lnTo>
                <a:lnTo>
                  <a:pt x="304383" y="1849301"/>
                </a:lnTo>
                <a:lnTo>
                  <a:pt x="336468" y="1881367"/>
                </a:lnTo>
                <a:lnTo>
                  <a:pt x="369855" y="1912089"/>
                </a:lnTo>
                <a:lnTo>
                  <a:pt x="404499" y="1941422"/>
                </a:lnTo>
                <a:lnTo>
                  <a:pt x="440355" y="1969320"/>
                </a:lnTo>
                <a:lnTo>
                  <a:pt x="477379" y="1995741"/>
                </a:lnTo>
                <a:lnTo>
                  <a:pt x="515526" y="2020640"/>
                </a:lnTo>
                <a:lnTo>
                  <a:pt x="554752" y="2043971"/>
                </a:lnTo>
                <a:lnTo>
                  <a:pt x="595013" y="2065692"/>
                </a:lnTo>
                <a:lnTo>
                  <a:pt x="636263" y="2085756"/>
                </a:lnTo>
                <a:lnTo>
                  <a:pt x="678459" y="2104121"/>
                </a:lnTo>
                <a:lnTo>
                  <a:pt x="721557" y="2120741"/>
                </a:lnTo>
                <a:lnTo>
                  <a:pt x="765511" y="2135572"/>
                </a:lnTo>
                <a:lnTo>
                  <a:pt x="810277" y="2148570"/>
                </a:lnTo>
                <a:lnTo>
                  <a:pt x="855811" y="2159690"/>
                </a:lnTo>
                <a:lnTo>
                  <a:pt x="902069" y="2168887"/>
                </a:lnTo>
                <a:lnTo>
                  <a:pt x="949005" y="2176118"/>
                </a:lnTo>
                <a:lnTo>
                  <a:pt x="996576" y="2181339"/>
                </a:lnTo>
                <a:lnTo>
                  <a:pt x="1044737" y="2184503"/>
                </a:lnTo>
                <a:lnTo>
                  <a:pt x="1093444" y="2185568"/>
                </a:lnTo>
                <a:lnTo>
                  <a:pt x="1142151" y="2184503"/>
                </a:lnTo>
                <a:lnTo>
                  <a:pt x="1190312" y="2181339"/>
                </a:lnTo>
                <a:lnTo>
                  <a:pt x="1237883" y="2176118"/>
                </a:lnTo>
                <a:lnTo>
                  <a:pt x="1284820" y="2168887"/>
                </a:lnTo>
                <a:lnTo>
                  <a:pt x="1331078" y="2159690"/>
                </a:lnTo>
                <a:lnTo>
                  <a:pt x="1376612" y="2148570"/>
                </a:lnTo>
                <a:lnTo>
                  <a:pt x="1421379" y="2135572"/>
                </a:lnTo>
                <a:lnTo>
                  <a:pt x="1465333" y="2120741"/>
                </a:lnTo>
                <a:lnTo>
                  <a:pt x="1508431" y="2104121"/>
                </a:lnTo>
                <a:lnTo>
                  <a:pt x="1550627" y="2085756"/>
                </a:lnTo>
                <a:lnTo>
                  <a:pt x="1591878" y="2065692"/>
                </a:lnTo>
                <a:lnTo>
                  <a:pt x="1632139" y="2043971"/>
                </a:lnTo>
                <a:lnTo>
                  <a:pt x="1671366" y="2020640"/>
                </a:lnTo>
                <a:lnTo>
                  <a:pt x="1709513" y="1995741"/>
                </a:lnTo>
                <a:lnTo>
                  <a:pt x="1746538" y="1969320"/>
                </a:lnTo>
                <a:lnTo>
                  <a:pt x="1782394" y="1941422"/>
                </a:lnTo>
                <a:lnTo>
                  <a:pt x="1817038" y="1912089"/>
                </a:lnTo>
                <a:lnTo>
                  <a:pt x="1850426" y="1881367"/>
                </a:lnTo>
                <a:lnTo>
                  <a:pt x="1882512" y="1849301"/>
                </a:lnTo>
                <a:lnTo>
                  <a:pt x="1913253" y="1815934"/>
                </a:lnTo>
                <a:lnTo>
                  <a:pt x="1942604" y="1781311"/>
                </a:lnTo>
                <a:lnTo>
                  <a:pt x="1970520" y="1745477"/>
                </a:lnTo>
                <a:lnTo>
                  <a:pt x="1996957" y="1708475"/>
                </a:lnTo>
                <a:lnTo>
                  <a:pt x="2021871" y="1670351"/>
                </a:lnTo>
                <a:lnTo>
                  <a:pt x="2045217" y="1631149"/>
                </a:lnTo>
                <a:lnTo>
                  <a:pt x="2066951" y="1590913"/>
                </a:lnTo>
                <a:lnTo>
                  <a:pt x="2087028" y="1549687"/>
                </a:lnTo>
                <a:lnTo>
                  <a:pt x="2105404" y="1507516"/>
                </a:lnTo>
                <a:lnTo>
                  <a:pt x="2122034" y="1464445"/>
                </a:lnTo>
                <a:lnTo>
                  <a:pt x="2136874" y="1420518"/>
                </a:lnTo>
                <a:lnTo>
                  <a:pt x="2149880" y="1375778"/>
                </a:lnTo>
                <a:lnTo>
                  <a:pt x="2161007" y="1330272"/>
                </a:lnTo>
                <a:lnTo>
                  <a:pt x="2170211" y="1284042"/>
                </a:lnTo>
                <a:lnTo>
                  <a:pt x="2177446" y="1237134"/>
                </a:lnTo>
                <a:lnTo>
                  <a:pt x="2182669" y="1189592"/>
                </a:lnTo>
                <a:lnTo>
                  <a:pt x="2185836" y="1141461"/>
                </a:lnTo>
                <a:lnTo>
                  <a:pt x="2186901" y="1092784"/>
                </a:lnTo>
                <a:lnTo>
                  <a:pt x="2185836" y="1044107"/>
                </a:lnTo>
                <a:lnTo>
                  <a:pt x="2182669" y="995975"/>
                </a:lnTo>
                <a:lnTo>
                  <a:pt x="2177446" y="948433"/>
                </a:lnTo>
                <a:lnTo>
                  <a:pt x="2170211" y="901525"/>
                </a:lnTo>
                <a:lnTo>
                  <a:pt x="2161007" y="855295"/>
                </a:lnTo>
                <a:lnTo>
                  <a:pt x="2149880" y="809789"/>
                </a:lnTo>
                <a:lnTo>
                  <a:pt x="2136874" y="765050"/>
                </a:lnTo>
                <a:lnTo>
                  <a:pt x="2122034" y="721122"/>
                </a:lnTo>
                <a:lnTo>
                  <a:pt x="2105404" y="678051"/>
                </a:lnTo>
                <a:lnTo>
                  <a:pt x="2087028" y="635880"/>
                </a:lnTo>
                <a:lnTo>
                  <a:pt x="2066951" y="594655"/>
                </a:lnTo>
                <a:lnTo>
                  <a:pt x="2045217" y="554419"/>
                </a:lnTo>
                <a:lnTo>
                  <a:pt x="2021871" y="515216"/>
                </a:lnTo>
                <a:lnTo>
                  <a:pt x="1996957" y="477092"/>
                </a:lnTo>
                <a:lnTo>
                  <a:pt x="1970520" y="440091"/>
                </a:lnTo>
                <a:lnTo>
                  <a:pt x="1942604" y="404256"/>
                </a:lnTo>
                <a:lnTo>
                  <a:pt x="1913253" y="369634"/>
                </a:lnTo>
                <a:lnTo>
                  <a:pt x="1882512" y="336267"/>
                </a:lnTo>
                <a:lnTo>
                  <a:pt x="1850426" y="304200"/>
                </a:lnTo>
                <a:lnTo>
                  <a:pt x="1817038" y="273478"/>
                </a:lnTo>
                <a:lnTo>
                  <a:pt x="1782394" y="244146"/>
                </a:lnTo>
                <a:lnTo>
                  <a:pt x="1746538" y="216247"/>
                </a:lnTo>
                <a:lnTo>
                  <a:pt x="1709513" y="189826"/>
                </a:lnTo>
                <a:lnTo>
                  <a:pt x="1671366" y="164928"/>
                </a:lnTo>
                <a:lnTo>
                  <a:pt x="1632139" y="141596"/>
                </a:lnTo>
                <a:lnTo>
                  <a:pt x="1591878" y="119876"/>
                </a:lnTo>
                <a:lnTo>
                  <a:pt x="1550627" y="99811"/>
                </a:lnTo>
                <a:lnTo>
                  <a:pt x="1508431" y="81446"/>
                </a:lnTo>
                <a:lnTo>
                  <a:pt x="1465333" y="64826"/>
                </a:lnTo>
                <a:lnTo>
                  <a:pt x="1421379" y="49995"/>
                </a:lnTo>
                <a:lnTo>
                  <a:pt x="1376612" y="36998"/>
                </a:lnTo>
                <a:lnTo>
                  <a:pt x="1331078" y="25878"/>
                </a:lnTo>
                <a:lnTo>
                  <a:pt x="1284820" y="16680"/>
                </a:lnTo>
                <a:lnTo>
                  <a:pt x="1237883" y="9449"/>
                </a:lnTo>
                <a:lnTo>
                  <a:pt x="1190312" y="4229"/>
                </a:lnTo>
                <a:lnTo>
                  <a:pt x="1142151" y="1064"/>
                </a:lnTo>
                <a:lnTo>
                  <a:pt x="1093444" y="0"/>
                </a:lnTo>
                <a:close/>
              </a:path>
            </a:pathLst>
          </a:custGeom>
          <a:solidFill>
            <a:srgbClr val="E30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23034" y="1328826"/>
            <a:ext cx="1694814" cy="11557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429895">
              <a:lnSpc>
                <a:spcPct val="100000"/>
              </a:lnSpc>
              <a:spcBef>
                <a:spcPts val="300"/>
              </a:spcBef>
            </a:pP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trata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  <a:p>
            <a:pPr marL="40640" indent="61594">
              <a:lnSpc>
                <a:spcPct val="100000"/>
              </a:lnSpc>
              <a:spcBef>
                <a:spcPts val="204"/>
              </a:spcBef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un proyecto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dirigido</a:t>
            </a:r>
            <a:endParaRPr sz="1300">
              <a:latin typeface="Arial"/>
              <a:cs typeface="Arial"/>
            </a:endParaRPr>
          </a:p>
          <a:p>
            <a:pPr algn="ctr" marL="12700" marR="5080" indent="-635">
              <a:lnSpc>
                <a:spcPct val="114300"/>
              </a:lnSpc>
              <a:spcBef>
                <a:spcPts val="15"/>
              </a:spcBef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a mujeres que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facilita 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su empoderamiento  personal y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profesional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1507" y="6956158"/>
            <a:ext cx="133350" cy="1911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150" spc="0">
                <a:solidFill>
                  <a:srgbClr val="E30600"/>
                </a:solidFill>
                <a:latin typeface="Arial"/>
                <a:cs typeface="Arial"/>
              </a:rPr>
              <a:t>4</a:t>
            </a:fld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741388"/>
            <a:ext cx="4300220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/>
              <a:t>Empoderando a</a:t>
            </a:r>
            <a:r>
              <a:rPr dirty="0"/>
              <a:t> </a:t>
            </a:r>
            <a:r>
              <a:rPr dirty="0" spc="0"/>
              <a:t>mujeres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8173" y="2309597"/>
            <a:ext cx="4568190" cy="34105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75"/>
              </a:spcBef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El término empoderar se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refiere al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proceso por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cual se  aumenta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fortaleza social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y económica de personas y  comunidades para impulsar cambios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positivos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sobre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las 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situaciones en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que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viven.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Pero, ¿qué significa una 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mujer empoderada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en países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como España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Portugal?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Son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aquellas</a:t>
            </a:r>
            <a:r>
              <a:rPr dirty="0" sz="1300" spc="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que…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19380" indent="-106680">
              <a:lnSpc>
                <a:spcPct val="100000"/>
              </a:lnSpc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tienen conciencia de sus</a:t>
            </a:r>
            <a:r>
              <a:rPr dirty="0" sz="1300" spc="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posibilidades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40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no se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 autolimitan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04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desarrollan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su autoconfianza y</a:t>
            </a:r>
            <a:r>
              <a:rPr dirty="0" sz="1300" spc="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autoconocimiento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04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toman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riendas de su</a:t>
            </a:r>
            <a:r>
              <a:rPr dirty="0" sz="1300" spc="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vida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40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son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autónomas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04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creen en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ellas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mismas</a:t>
            </a:r>
            <a:endParaRPr sz="130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04"/>
              </a:spcBef>
              <a:buClr>
                <a:srgbClr val="E30600"/>
              </a:buClr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sirven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inspiración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otras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mujeres de su</a:t>
            </a:r>
            <a:r>
              <a:rPr dirty="0" sz="1300" spc="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entorno.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633" y="1733096"/>
            <a:ext cx="3932453" cy="5006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721507" y="6956158"/>
            <a:ext cx="133350" cy="1911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150" spc="0">
                <a:solidFill>
                  <a:srgbClr val="E30600"/>
                </a:solidFill>
                <a:latin typeface="Arial"/>
                <a:cs typeface="Arial"/>
              </a:rPr>
              <a:t>4</a:t>
            </a:fld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1"/>
            <a:ext cx="10282415" cy="6396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3634793"/>
            <a:ext cx="10282415" cy="378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95068" y="6171015"/>
            <a:ext cx="2063750" cy="6096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00" spc="10">
                <a:solidFill>
                  <a:srgbClr val="FFFFFF"/>
                </a:solidFill>
              </a:rPr>
              <a:t>Objetivos</a:t>
            </a:r>
            <a:endParaRPr sz="3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295" y="741388"/>
            <a:ext cx="1654810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/>
              <a:t>Objetivos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295" y="2870911"/>
            <a:ext cx="3837940" cy="205676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75"/>
              </a:spcBef>
            </a:pPr>
            <a:r>
              <a:rPr dirty="0" sz="1300" spc="5" b="1">
                <a:solidFill>
                  <a:srgbClr val="7F7F7F"/>
                </a:solidFill>
                <a:latin typeface="Arial"/>
                <a:cs typeface="Arial"/>
              </a:rPr>
              <a:t>Facilitar el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conocimiento y las herramientas  necesarias a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mujeres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que quieran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desarrollarse 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vinculadas a proyectos profesionales relacionados  con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actividad del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sector de </a:t>
            </a:r>
            <a:r>
              <a:rPr dirty="0" sz="1300" spc="5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Alimentación y  Bebidas.</a:t>
            </a:r>
            <a:endParaRPr sz="1300">
              <a:latin typeface="Arial"/>
              <a:cs typeface="Arial"/>
            </a:endParaRPr>
          </a:p>
          <a:p>
            <a:pPr marL="12700" marR="16510">
              <a:lnSpc>
                <a:spcPct val="113199"/>
              </a:lnSpc>
            </a:pP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Este programa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está pensado para impulsarlas a 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emprender un </a:t>
            </a:r>
            <a:r>
              <a:rPr dirty="0" sz="1300" spc="5" b="1">
                <a:solidFill>
                  <a:srgbClr val="7F7F7F"/>
                </a:solidFill>
                <a:latin typeface="Arial"/>
                <a:cs typeface="Arial"/>
              </a:rPr>
              <a:t>viaje </a:t>
            </a: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300" spc="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7F7F7F"/>
                </a:solidFill>
                <a:latin typeface="Arial"/>
                <a:cs typeface="Arial"/>
              </a:rPr>
              <a:t>empoderamiento</a:t>
            </a:r>
            <a:endParaRPr sz="1300">
              <a:latin typeface="Arial"/>
              <a:cs typeface="Arial"/>
            </a:endParaRPr>
          </a:p>
          <a:p>
            <a:pPr marL="12700" marR="163195">
              <a:lnSpc>
                <a:spcPct val="113100"/>
              </a:lnSpc>
              <a:spcBef>
                <a:spcPts val="35"/>
              </a:spcBef>
            </a:pPr>
            <a:r>
              <a:rPr dirty="0" sz="1300" spc="10" b="1">
                <a:solidFill>
                  <a:srgbClr val="7F7F7F"/>
                </a:solidFill>
                <a:latin typeface="Arial"/>
                <a:cs typeface="Arial"/>
              </a:rPr>
              <a:t>personal y profesional,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en colaboración con  entidades expertas y Administraciones</a:t>
            </a:r>
            <a:r>
              <a:rPr dirty="0" sz="1300" spc="-8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7F7F7F"/>
                </a:solidFill>
                <a:latin typeface="Arial"/>
                <a:cs typeface="Arial"/>
              </a:rPr>
              <a:t>Públicas.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6087" y="1673573"/>
            <a:ext cx="3733926" cy="5015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721507" y="6956158"/>
            <a:ext cx="133350" cy="1911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6"/>
            <a:ext cx="102870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8934" y="6919252"/>
            <a:ext cx="814069" cy="279400"/>
          </a:xfrm>
          <a:custGeom>
            <a:avLst/>
            <a:gdLst/>
            <a:ahLst/>
            <a:cxnLst/>
            <a:rect l="l" t="t" r="r" b="b"/>
            <a:pathLst>
              <a:path w="814070" h="279400">
                <a:moveTo>
                  <a:pt x="0" y="279302"/>
                </a:moveTo>
                <a:lnTo>
                  <a:pt x="813981" y="279302"/>
                </a:lnTo>
                <a:lnTo>
                  <a:pt x="813981" y="0"/>
                </a:lnTo>
                <a:lnTo>
                  <a:pt x="0" y="0"/>
                </a:lnTo>
                <a:lnTo>
                  <a:pt x="0" y="279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295" y="732955"/>
            <a:ext cx="3499485" cy="492759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pc="0">
                <a:solidFill>
                  <a:srgbClr val="FFFFFF"/>
                </a:solidFill>
              </a:rPr>
              <a:t>Nuestros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 spc="0">
                <a:solidFill>
                  <a:srgbClr val="FFFFFF"/>
                </a:solidFill>
              </a:rPr>
              <a:t>propósitos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8173" y="2468232"/>
            <a:ext cx="4335145" cy="3185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90"/>
              </a:spcBef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Generar una mayor motivación, autoestima y seguridad  en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mujeres 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agente de cambio en su</a:t>
            </a:r>
            <a:r>
              <a:rPr dirty="0" sz="13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territorio.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2700" marR="45720">
              <a:lnSpc>
                <a:spcPct val="114199"/>
              </a:lnSpc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Impulsar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capacidad de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mujeres de </a:t>
            </a:r>
            <a:r>
              <a:rPr dirty="0" sz="1300" spc="0">
                <a:solidFill>
                  <a:srgbClr val="FFFFFF"/>
                </a:solidFill>
                <a:latin typeface="Arial"/>
                <a:cs typeface="Arial"/>
              </a:rPr>
              <a:t>emprender, 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adaptando sus expectativas y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visión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oportunidades  de su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entorno.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2700" marR="153035">
              <a:lnSpc>
                <a:spcPct val="114199"/>
              </a:lnSpc>
              <a:spcBef>
                <a:spcPts val="5"/>
              </a:spcBef>
              <a:buChar char="•"/>
              <a:tabLst>
                <a:tab pos="110489" algn="l"/>
              </a:tabLst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Ampliar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información sobre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conocimientos,  herramientas y agentes disponibles en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el territorio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para  emprender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y/o afianzar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un negocio.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" marR="213995">
              <a:lnSpc>
                <a:spcPct val="114199"/>
              </a:lnSpc>
              <a:buChar char="•"/>
              <a:tabLst>
                <a:tab pos="120014" algn="l"/>
              </a:tabLst>
            </a:pP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Favorecer una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actitud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proactiva para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búsqueda de  nuevos modelos de negocios 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competitivos en 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el  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mercado.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465" y="1992553"/>
            <a:ext cx="4147781" cy="4184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721507" y="6956158"/>
            <a:ext cx="133350" cy="1911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150" spc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2017-11-22T13:42:00Z</dcterms:created>
  <dcterms:modified xsi:type="dcterms:W3CDTF">2017-11-22T13:42:00Z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2017-11-22T00:00:00Z</vt:filetime>
  </property>
</Properties>
</file>